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s/slide47.xml" ContentType="application/vnd.openxmlformats-officedocument.presentationml.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s/slide45.xml" ContentType="application/vnd.openxmlformats-officedocument.presentationml.slide+xml"/>
  <Override PartName="/ppt/slides/slide54.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slides/slide5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Default Extension="gif" ContentType="image/gif"/>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49.xml" ContentType="application/vnd.openxmlformats-officedocument.presentationml.slide+xml"/>
  <Override PartName="/ppt/handoutMasters/handoutMaster1.xml" ContentType="application/vnd.openxmlformats-officedocument.presentationml.handoutMaster+xml"/>
  <Override PartName="/ppt/viewProps.xml" ContentType="application/vnd.openxmlformats-officedocument.presentationml.viewProps+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Layouts/slideLayout3.xml" ContentType="application/vnd.openxmlformats-officedocument.presentationml.slideLayout+xml"/>
  <Default Extension="jpeg" ContentType="image/jpeg"/>
  <Default Extension="emf" ContentType="image/x-emf"/>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05" r:id="rId1"/>
  </p:sldMasterIdLst>
  <p:notesMasterIdLst>
    <p:notesMasterId r:id="rId57"/>
  </p:notesMasterIdLst>
  <p:handoutMasterIdLst>
    <p:handoutMasterId r:id="rId58"/>
  </p:handoutMasterIdLst>
  <p:sldIdLst>
    <p:sldId id="261" r:id="rId2"/>
    <p:sldId id="258" r:id="rId3"/>
    <p:sldId id="257" r:id="rId4"/>
    <p:sldId id="259" r:id="rId5"/>
    <p:sldId id="263" r:id="rId6"/>
    <p:sldId id="264" r:id="rId7"/>
    <p:sldId id="292" r:id="rId8"/>
    <p:sldId id="376" r:id="rId9"/>
    <p:sldId id="328" r:id="rId10"/>
    <p:sldId id="377" r:id="rId11"/>
    <p:sldId id="332" r:id="rId12"/>
    <p:sldId id="334" r:id="rId13"/>
    <p:sldId id="335" r:id="rId14"/>
    <p:sldId id="337" r:id="rId15"/>
    <p:sldId id="378" r:id="rId16"/>
    <p:sldId id="338" r:id="rId17"/>
    <p:sldId id="339" r:id="rId18"/>
    <p:sldId id="309" r:id="rId19"/>
    <p:sldId id="297" r:id="rId20"/>
    <p:sldId id="359" r:id="rId21"/>
    <p:sldId id="358" r:id="rId22"/>
    <p:sldId id="369" r:id="rId23"/>
    <p:sldId id="361" r:id="rId24"/>
    <p:sldId id="368" r:id="rId25"/>
    <p:sldId id="362" r:id="rId26"/>
    <p:sldId id="363" r:id="rId27"/>
    <p:sldId id="374" r:id="rId28"/>
    <p:sldId id="365" r:id="rId29"/>
    <p:sldId id="366" r:id="rId30"/>
    <p:sldId id="367" r:id="rId31"/>
    <p:sldId id="364" r:id="rId32"/>
    <p:sldId id="370" r:id="rId33"/>
    <p:sldId id="371" r:id="rId34"/>
    <p:sldId id="321" r:id="rId35"/>
    <p:sldId id="345" r:id="rId36"/>
    <p:sldId id="346" r:id="rId37"/>
    <p:sldId id="347" r:id="rId38"/>
    <p:sldId id="348" r:id="rId39"/>
    <p:sldId id="349" r:id="rId40"/>
    <p:sldId id="350" r:id="rId41"/>
    <p:sldId id="351" r:id="rId42"/>
    <p:sldId id="352" r:id="rId43"/>
    <p:sldId id="353" r:id="rId44"/>
    <p:sldId id="340" r:id="rId45"/>
    <p:sldId id="341" r:id="rId46"/>
    <p:sldId id="344" r:id="rId47"/>
    <p:sldId id="326" r:id="rId48"/>
    <p:sldId id="354" r:id="rId49"/>
    <p:sldId id="355" r:id="rId50"/>
    <p:sldId id="322" r:id="rId51"/>
    <p:sldId id="323" r:id="rId52"/>
    <p:sldId id="324" r:id="rId53"/>
    <p:sldId id="327" r:id="rId54"/>
    <p:sldId id="379" r:id="rId55"/>
    <p:sldId id="375" r:id="rId5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33333"/>
    <a:srgbClr val="666666"/>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306" autoAdjust="0"/>
    <p:restoredTop sz="94660"/>
  </p:normalViewPr>
  <p:slideViewPr>
    <p:cSldViewPr snapToGrid="0" snapToObjects="1">
      <p:cViewPr varScale="1">
        <p:scale>
          <a:sx n="110" d="100"/>
          <a:sy n="110" d="100"/>
        </p:scale>
        <p:origin x="-1644" y="-90"/>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61"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B355646-A25A-4249-B172-4D1949A48AEC}" type="datetimeFigureOut">
              <a:rPr lang="en-US" smtClean="0"/>
              <a:pPr/>
              <a:t>5/6/2015</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990D3AE9-140C-6047-92FC-D021ED66302D}" type="slidenum">
              <a:rPr lang="en-US" smtClean="0"/>
              <a:pPr/>
              <a:t>‹#›</a:t>
            </a:fld>
            <a:endParaRPr lang="en-US"/>
          </a:p>
        </p:txBody>
      </p:sp>
    </p:spTree>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A1F61A0-5486-4E47-8312-C7E877077D0E}" type="datetimeFigureOut">
              <a:rPr lang="en-US" smtClean="0"/>
              <a:pPr/>
              <a:t>5/6/2015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B19E23C-DD53-9841-B8DE-03FA1723C952}" type="slidenum">
              <a:rPr lang="en-US" smtClean="0"/>
              <a:pPr/>
              <a:t>‹#›</a:t>
            </a:fld>
            <a:endParaRPr lang="en-US"/>
          </a:p>
        </p:txBody>
      </p:sp>
    </p:spTree>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pptback-01.jpg"/>
          <p:cNvPicPr>
            <a:picLocks noChangeAspect="1"/>
          </p:cNvPicPr>
          <p:nvPr userDrawn="1"/>
        </p:nvPicPr>
        <p:blipFill>
          <a:blip r:embed="rId2"/>
          <a:stretch>
            <a:fillRect/>
          </a:stretch>
        </p:blipFill>
        <p:spPr>
          <a:xfrm>
            <a:off x="0" y="0"/>
            <a:ext cx="9156192" cy="6867144"/>
          </a:xfrm>
          <a:prstGeom prst="rect">
            <a:avLst/>
          </a:prstGeom>
        </p:spPr>
      </p:pic>
      <p:sp>
        <p:nvSpPr>
          <p:cNvPr id="2" name="Title 1"/>
          <p:cNvSpPr>
            <a:spLocks noGrp="1"/>
          </p:cNvSpPr>
          <p:nvPr>
            <p:ph type="ctrTitle"/>
          </p:nvPr>
        </p:nvSpPr>
        <p:spPr>
          <a:xfrm>
            <a:off x="685799" y="1435315"/>
            <a:ext cx="5776975" cy="2148634"/>
          </a:xfrm>
        </p:spPr>
        <p:txBody>
          <a:bodyPr anchor="t">
            <a:normAutofit/>
          </a:bodyPr>
          <a:lstStyle>
            <a:lvl1pPr algn="l">
              <a:lnSpc>
                <a:spcPts val="4800"/>
              </a:lnSpc>
              <a:defRPr sz="4500" b="1">
                <a:solidFill>
                  <a:srgbClr val="FFFFFF"/>
                </a:solidFill>
                <a:latin typeface="Times New Roman"/>
                <a:cs typeface="Times New Roman"/>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685800" y="3705733"/>
            <a:ext cx="4681000" cy="1791975"/>
          </a:xfrm>
        </p:spPr>
        <p:txBody>
          <a:bodyPr>
            <a:normAutofit/>
          </a:bodyPr>
          <a:lstStyle>
            <a:lvl1pPr marL="0" indent="0" algn="l">
              <a:lnSpc>
                <a:spcPts val="2700"/>
              </a:lnSpc>
              <a:buNone/>
              <a:defRPr sz="23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5" name="Picture 4" descr="pptbacktoc-02.jpg"/>
          <p:cNvPicPr>
            <a:picLocks noChangeAspect="1"/>
          </p:cNvPicPr>
          <p:nvPr userDrawn="1"/>
        </p:nvPicPr>
        <p:blipFill>
          <a:blip r:embed="rId2"/>
          <a:stretch>
            <a:fillRect/>
          </a:stretch>
        </p:blipFill>
        <p:spPr>
          <a:xfrm>
            <a:off x="0" y="0"/>
            <a:ext cx="9156192" cy="6867144"/>
          </a:xfrm>
          <a:prstGeom prst="rect">
            <a:avLst/>
          </a:prstGeom>
        </p:spPr>
      </p:pic>
      <p:sp>
        <p:nvSpPr>
          <p:cNvPr id="6" name="Title 5"/>
          <p:cNvSpPr>
            <a:spLocks noGrp="1"/>
          </p:cNvSpPr>
          <p:nvPr>
            <p:ph type="title"/>
          </p:nvPr>
        </p:nvSpPr>
        <p:spPr/>
        <p:txBody>
          <a:bodyPr>
            <a:normAutofit/>
          </a:bodyPr>
          <a:lstStyle>
            <a:lvl1pPr>
              <a:defRPr sz="2900">
                <a:solidFill>
                  <a:srgbClr val="FFFFFF"/>
                </a:solidFill>
              </a:defRPr>
            </a:lvl1pPr>
          </a:lstStyle>
          <a:p>
            <a:r>
              <a:rPr lang="en-US" dirty="0" smtClean="0"/>
              <a:t>Click to edit Master title style</a:t>
            </a:r>
            <a:endParaRPr lang="en-US" dirty="0"/>
          </a:p>
        </p:txBody>
      </p:sp>
      <p:sp>
        <p:nvSpPr>
          <p:cNvPr id="8" name="Content Placeholder 7"/>
          <p:cNvSpPr>
            <a:spLocks noGrp="1"/>
          </p:cNvSpPr>
          <p:nvPr>
            <p:ph sz="quarter" idx="10"/>
          </p:nvPr>
        </p:nvSpPr>
        <p:spPr>
          <a:xfrm>
            <a:off x="457200" y="1493586"/>
            <a:ext cx="8229600" cy="4688266"/>
          </a:xfrm>
        </p:spPr>
        <p:txBody>
          <a:bodyPr>
            <a:normAutofit/>
          </a:bodyPr>
          <a:lstStyle>
            <a:lvl1pPr marL="457200" indent="-457200">
              <a:lnSpc>
                <a:spcPct val="150000"/>
              </a:lnSpc>
              <a:buSzPct val="100000"/>
              <a:buFont typeface="+mj-lt"/>
              <a:buAutoNum type="arabicPeriod"/>
              <a:defRPr sz="2300">
                <a:solidFill>
                  <a:schemeClr val="bg1"/>
                </a:solidFill>
              </a:defRPr>
            </a:lvl1pPr>
            <a:lvl2pPr marL="800100" indent="-342900">
              <a:buFont typeface="+mj-lt"/>
              <a:buAutoNum type="arabicPeriod"/>
              <a:defRPr>
                <a:solidFill>
                  <a:schemeClr val="bg1"/>
                </a:solidFill>
              </a:defRPr>
            </a:lvl2pPr>
            <a:lvl3pPr marL="1257300" indent="-342900">
              <a:buFont typeface="+mj-lt"/>
              <a:buAutoNum type="arabicPeriod"/>
              <a:defRPr>
                <a:solidFill>
                  <a:schemeClr val="bg1"/>
                </a:solidFill>
              </a:defRPr>
            </a:lvl3pPr>
            <a:lvl4pPr>
              <a:buFont typeface="+mj-lt"/>
              <a:buAutoNum type="arabicPeriod"/>
              <a:defRPr>
                <a:solidFill>
                  <a:schemeClr val="bg1"/>
                </a:solidFill>
              </a:defRPr>
            </a:lvl4pPr>
            <a:lvl5pPr>
              <a:buFont typeface="+mj-lt"/>
              <a:buAutoNum type="arabicPeriod"/>
              <a:defRPr>
                <a:solidFill>
                  <a:schemeClr val="bg1"/>
                </a:solidFill>
              </a:defRPr>
            </a:lvl5pPr>
          </a:lstStyle>
          <a:p>
            <a:pPr lvl="0"/>
            <a:r>
              <a:rPr lang="en-US" dirty="0" smtClean="0"/>
              <a:t>Click to edit Master text styles</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7" name="Picture 6" descr="pptbacktoc-02.jpg"/>
          <p:cNvPicPr>
            <a:picLocks noChangeAspect="1"/>
          </p:cNvPicPr>
          <p:nvPr userDrawn="1"/>
        </p:nvPicPr>
        <p:blipFill>
          <a:blip r:embed="rId2"/>
          <a:stretch>
            <a:fillRect/>
          </a:stretch>
        </p:blipFill>
        <p:spPr>
          <a:xfrm>
            <a:off x="0" y="0"/>
            <a:ext cx="9156192" cy="6867144"/>
          </a:xfrm>
          <a:prstGeom prst="rect">
            <a:avLst/>
          </a:prstGeom>
        </p:spPr>
      </p:pic>
      <p:sp>
        <p:nvSpPr>
          <p:cNvPr id="2" name="Title 1"/>
          <p:cNvSpPr>
            <a:spLocks noGrp="1"/>
          </p:cNvSpPr>
          <p:nvPr>
            <p:ph type="title" hasCustomPrompt="1"/>
          </p:nvPr>
        </p:nvSpPr>
        <p:spPr>
          <a:xfrm>
            <a:off x="722313" y="1684143"/>
            <a:ext cx="7772400" cy="2700106"/>
          </a:xfrm>
        </p:spPr>
        <p:txBody>
          <a:bodyPr anchor="t">
            <a:noAutofit/>
          </a:bodyPr>
          <a:lstStyle>
            <a:lvl1pPr algn="l">
              <a:lnSpc>
                <a:spcPts val="4800"/>
              </a:lnSpc>
              <a:defRPr sz="4500" b="1" cap="none">
                <a:solidFill>
                  <a:schemeClr val="bg1"/>
                </a:solidFill>
              </a:defRPr>
            </a:lvl1pPr>
          </a:lstStyle>
          <a:p>
            <a:r>
              <a:rPr lang="en-US" dirty="0" smtClean="0"/>
              <a:t>Click to edit master title style</a:t>
            </a:r>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000"/>
            </a:lvl1pPr>
          </a:lstStyle>
          <a:p>
            <a:r>
              <a:rPr lang="en-US" dirty="0" smtClean="0"/>
              <a:t>Click to edit Master title style</a:t>
            </a:r>
            <a:endParaRPr lang="en-US" dirty="0"/>
          </a:p>
        </p:txBody>
      </p:sp>
      <p:sp>
        <p:nvSpPr>
          <p:cNvPr id="4" name="Footer Placeholder 3"/>
          <p:cNvSpPr>
            <a:spLocks noGrp="1"/>
          </p:cNvSpPr>
          <p:nvPr>
            <p:ph type="ftr" sz="quarter" idx="11"/>
          </p:nvPr>
        </p:nvSpPr>
        <p:spPr>
          <a:xfrm>
            <a:off x="457200" y="6356350"/>
            <a:ext cx="2895600" cy="365125"/>
          </a:xfrm>
          <a:prstGeom prst="rect">
            <a:avLst/>
          </a:prstGeom>
        </p:spPr>
        <p:txBody>
          <a:bodyPr/>
          <a:lstStyle/>
          <a:p>
            <a:r>
              <a:rPr lang="en-US" smtClean="0"/>
              <a:t>Mount Sinai / Presentation Slide / December 5, 2012</a:t>
            </a:r>
            <a:endParaRPr lang="en-US"/>
          </a:p>
        </p:txBody>
      </p:sp>
      <p:sp>
        <p:nvSpPr>
          <p:cNvPr id="5" name="Slide Number Placeholder 4"/>
          <p:cNvSpPr>
            <a:spLocks noGrp="1"/>
          </p:cNvSpPr>
          <p:nvPr>
            <p:ph type="sldNum" sz="quarter" idx="12"/>
          </p:nvPr>
        </p:nvSpPr>
        <p:spPr/>
        <p:txBody>
          <a:bodyPr/>
          <a:lstStyle/>
          <a:p>
            <a:fld id="{9F8FBD0B-D5BA-AC4A-B182-CCF391B5588A}" type="slidenum">
              <a:rPr lang="en-US" smtClean="0"/>
              <a:pPr/>
              <a:t>‹#›</a:t>
            </a:fld>
            <a:endParaRPr lang="en-US"/>
          </a:p>
        </p:txBody>
      </p:sp>
      <p:sp>
        <p:nvSpPr>
          <p:cNvPr id="7" name="Text Placeholder 2"/>
          <p:cNvSpPr>
            <a:spLocks noGrp="1"/>
          </p:cNvSpPr>
          <p:nvPr>
            <p:ph type="body" idx="1"/>
          </p:nvPr>
        </p:nvSpPr>
        <p:spPr>
          <a:xfrm>
            <a:off x="457200" y="1739781"/>
            <a:ext cx="8229600" cy="4197252"/>
          </a:xfrm>
        </p:spPr>
        <p:txBody>
          <a:bodyPr anchor="t">
            <a:normAutofit/>
          </a:bodyPr>
          <a:lstStyle>
            <a:lvl1pPr marL="0" indent="0">
              <a:lnSpc>
                <a:spcPts val="5200"/>
              </a:lnSpc>
              <a:buNone/>
              <a:defRPr sz="5100" b="1">
                <a:solidFill>
                  <a:srgbClr val="666666"/>
                </a:solidFill>
                <a:latin typeface="Times New Roman"/>
                <a:cs typeface="Times New Roman"/>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Click to edit Master text styles</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000"/>
            </a:lvl1pPr>
          </a:lstStyle>
          <a:p>
            <a:r>
              <a:rPr lang="en-US" dirty="0" smtClean="0"/>
              <a:t>Click to edit Master title style</a:t>
            </a:r>
            <a:endParaRPr lang="en-US" dirty="0"/>
          </a:p>
        </p:txBody>
      </p:sp>
      <p:sp>
        <p:nvSpPr>
          <p:cNvPr id="3" name="Content Placeholder 2"/>
          <p:cNvSpPr>
            <a:spLocks noGrp="1"/>
          </p:cNvSpPr>
          <p:nvPr>
            <p:ph idx="1"/>
          </p:nvPr>
        </p:nvSpPr>
        <p:spPr>
          <a:xfrm>
            <a:off x="457200" y="1493086"/>
            <a:ext cx="8229600" cy="4525963"/>
          </a:xfrm>
        </p:spPr>
        <p:txBody>
          <a:bodyPr/>
          <a:lstStyle>
            <a:lvl1pPr>
              <a:lnSpc>
                <a:spcPts val="2300"/>
              </a:lnSpc>
              <a:defRPr/>
            </a:lvl1pPr>
            <a:lvl4pPr>
              <a:defRPr>
                <a:latin typeface="Arial"/>
                <a:cs typeface="Arial"/>
              </a:defRPr>
            </a:lvl4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Footer Placeholder 4"/>
          <p:cNvSpPr>
            <a:spLocks noGrp="1"/>
          </p:cNvSpPr>
          <p:nvPr>
            <p:ph type="ftr" sz="quarter" idx="11"/>
          </p:nvPr>
        </p:nvSpPr>
        <p:spPr>
          <a:xfrm>
            <a:off x="457200" y="6356350"/>
            <a:ext cx="2895600" cy="365125"/>
          </a:xfrm>
          <a:prstGeom prst="rect">
            <a:avLst/>
          </a:prstGeom>
        </p:spPr>
        <p:txBody>
          <a:bodyPr/>
          <a:lstStyle/>
          <a:p>
            <a:r>
              <a:rPr lang="en-US" smtClean="0"/>
              <a:t>Mount Sinai / Presentation Slide / December 5, 2012</a:t>
            </a:r>
            <a:endParaRPr lang="en-US"/>
          </a:p>
        </p:txBody>
      </p:sp>
      <p:sp>
        <p:nvSpPr>
          <p:cNvPr id="6" name="Slide Number Placeholder 5"/>
          <p:cNvSpPr>
            <a:spLocks noGrp="1"/>
          </p:cNvSpPr>
          <p:nvPr>
            <p:ph type="sldNum" sz="quarter" idx="12"/>
          </p:nvPr>
        </p:nvSpPr>
        <p:spPr/>
        <p:txBody>
          <a:bodyPr/>
          <a:lstStyle/>
          <a:p>
            <a:fld id="{9F8FBD0B-D5BA-AC4A-B182-CCF391B5588A}"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436096"/>
            <a:ext cx="8229600" cy="625171"/>
          </a:xfrm>
          <a:prstGeom prst="rect">
            <a:avLst/>
          </a:prstGeom>
        </p:spPr>
        <p:txBody>
          <a:bodyPr vert="horz" lIns="91440" tIns="45720" rIns="91440" bIns="45720" rtlCol="0" anchor="t">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3864221" y="6356350"/>
            <a:ext cx="2133600" cy="365125"/>
          </a:xfrm>
          <a:prstGeom prst="rect">
            <a:avLst/>
          </a:prstGeom>
        </p:spPr>
        <p:txBody>
          <a:bodyPr vert="horz" lIns="91440" tIns="45720" rIns="91440" bIns="45720" rtlCol="0" anchor="ctr"/>
          <a:lstStyle>
            <a:lvl1pPr algn="l">
              <a:defRPr sz="820">
                <a:solidFill>
                  <a:schemeClr val="tx1">
                    <a:tint val="75000"/>
                  </a:schemeClr>
                </a:solidFill>
                <a:latin typeface="Arial"/>
                <a:cs typeface="Arial"/>
              </a:defRPr>
            </a:lvl1pPr>
          </a:lstStyle>
          <a:p>
            <a:fld id="{E7D63523-73D7-614F-B62C-31315533CF74}" type="datetime1">
              <a:rPr lang="en-US" smtClean="0"/>
              <a:pPr/>
              <a:t>5/6/2015</a:t>
            </a:fld>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820">
                <a:solidFill>
                  <a:schemeClr val="tx1">
                    <a:tint val="75000"/>
                  </a:schemeClr>
                </a:solidFill>
                <a:latin typeface="Arial"/>
                <a:cs typeface="Arial"/>
              </a:defRPr>
            </a:lvl1pPr>
          </a:lstStyle>
          <a:p>
            <a:fld id="{9F8FBD0B-D5BA-AC4A-B182-CCF391B5588A}" type="slidenum">
              <a:rPr lang="en-US" smtClean="0"/>
              <a:pPr/>
              <a:t>‹#›</a:t>
            </a:fld>
            <a:endParaRPr lang="en-US"/>
          </a:p>
        </p:txBody>
      </p:sp>
      <p:sp>
        <p:nvSpPr>
          <p:cNvPr id="7" name="Footer Placeholder 4"/>
          <p:cNvSpPr>
            <a:spLocks noGrp="1"/>
          </p:cNvSpPr>
          <p:nvPr>
            <p:ph type="ftr" sz="quarter" idx="3"/>
          </p:nvPr>
        </p:nvSpPr>
        <p:spPr>
          <a:xfrm>
            <a:off x="457200" y="6356350"/>
            <a:ext cx="2895600" cy="365125"/>
          </a:xfrm>
          <a:prstGeom prst="rect">
            <a:avLst/>
          </a:prstGeom>
        </p:spPr>
        <p:txBody>
          <a:bodyPr vert="horz" lIns="91440" tIns="45720" rIns="91440" bIns="45720" rtlCol="0" anchor="ctr"/>
          <a:lstStyle>
            <a:lvl1pPr algn="l">
              <a:defRPr sz="820">
                <a:solidFill>
                  <a:schemeClr val="tx1">
                    <a:tint val="75000"/>
                  </a:schemeClr>
                </a:solidFill>
                <a:latin typeface="Arial"/>
                <a:cs typeface="Arial"/>
              </a:defRPr>
            </a:lvl1pPr>
          </a:lstStyle>
          <a:p>
            <a:r>
              <a:rPr lang="en-US" smtClean="0"/>
              <a:t>Mount Sinai / Presentation Slide / December 5, 2012</a:t>
            </a:r>
            <a:endParaRPr lang="en-US"/>
          </a:p>
        </p:txBody>
      </p:sp>
      <p:pic>
        <p:nvPicPr>
          <p:cNvPr id="9" name="Picture 8" descr="pptback-02.jpg"/>
          <p:cNvPicPr>
            <a:picLocks noChangeAspect="1"/>
          </p:cNvPicPr>
          <p:nvPr/>
        </p:nvPicPr>
        <p:blipFill>
          <a:blip r:embed="rId7"/>
          <a:stretch>
            <a:fillRect/>
          </a:stretch>
        </p:blipFill>
        <p:spPr>
          <a:xfrm>
            <a:off x="-4572" y="6721475"/>
            <a:ext cx="9153144" cy="146450"/>
          </a:xfrm>
          <a:prstGeom prst="rect">
            <a:avLst/>
          </a:prstGeom>
        </p:spPr>
      </p:pic>
    </p:spTree>
  </p:cSld>
  <p:clrMap bg1="lt1" tx1="dk1" bg2="lt2" tx2="dk2" accent1="accent1" accent2="accent2" accent3="accent3" accent4="accent4" accent5="accent5" accent6="accent6" hlink="hlink" folHlink="folHlink"/>
  <p:sldLayoutIdLst>
    <p:sldLayoutId id="2147483706" r:id="rId1"/>
    <p:sldLayoutId id="2147483712" r:id="rId2"/>
    <p:sldLayoutId id="2147483708" r:id="rId3"/>
    <p:sldLayoutId id="2147483711" r:id="rId4"/>
    <p:sldLayoutId id="2147483707" r:id="rId5"/>
  </p:sldLayoutIdLst>
  <p:hf hdr="0" dt="0"/>
  <p:txStyles>
    <p:titleStyle>
      <a:lvl1pPr algn="l" defTabSz="457200" rtl="0" eaLnBrk="1" latinLnBrk="0" hangingPunct="1">
        <a:spcBef>
          <a:spcPct val="0"/>
        </a:spcBef>
        <a:buNone/>
        <a:defRPr sz="2000" b="1" kern="1200">
          <a:solidFill>
            <a:schemeClr val="accent1"/>
          </a:solidFill>
          <a:latin typeface="Times New Roman"/>
          <a:ea typeface="+mj-ea"/>
          <a:cs typeface="Times New Roman"/>
        </a:defRPr>
      </a:lvl1pPr>
    </p:titleStyle>
    <p:bodyStyle>
      <a:lvl1pPr marL="342900" indent="-342900" algn="l" defTabSz="457200" rtl="0" eaLnBrk="1" latinLnBrk="0" hangingPunct="1">
        <a:spcBef>
          <a:spcPct val="20000"/>
        </a:spcBef>
        <a:buSzPct val="70000"/>
        <a:buFont typeface="Lucida Grande"/>
        <a:buChar char="▶"/>
        <a:defRPr sz="1800" kern="1200">
          <a:solidFill>
            <a:srgbClr val="333333"/>
          </a:solidFill>
          <a:latin typeface="Arial"/>
          <a:ea typeface="+mn-ea"/>
          <a:cs typeface="Arial"/>
        </a:defRPr>
      </a:lvl1pPr>
      <a:lvl2pPr marL="742950" indent="-285750" algn="l" defTabSz="457200" rtl="0" eaLnBrk="1" latinLnBrk="0" hangingPunct="1">
        <a:spcBef>
          <a:spcPct val="20000"/>
        </a:spcBef>
        <a:buFont typeface="Arial"/>
        <a:buChar char="–"/>
        <a:defRPr sz="1600" kern="1200">
          <a:solidFill>
            <a:srgbClr val="333333"/>
          </a:solidFill>
          <a:latin typeface="Arial"/>
          <a:ea typeface="+mn-ea"/>
          <a:cs typeface="Arial"/>
        </a:defRPr>
      </a:lvl2pPr>
      <a:lvl3pPr marL="1143000" indent="-228600" algn="l" defTabSz="457200" rtl="0" eaLnBrk="1" latinLnBrk="0" hangingPunct="1">
        <a:spcBef>
          <a:spcPct val="20000"/>
        </a:spcBef>
        <a:buFont typeface="Arial"/>
        <a:buChar char="•"/>
        <a:defRPr sz="1400" kern="1200">
          <a:solidFill>
            <a:srgbClr val="333333"/>
          </a:solidFill>
          <a:latin typeface="Arial"/>
          <a:ea typeface="+mn-ea"/>
          <a:cs typeface="Arial"/>
        </a:defRPr>
      </a:lvl3pPr>
      <a:lvl4pPr marL="1600200" indent="-228600" algn="l" defTabSz="457200" rtl="0" eaLnBrk="1" latinLnBrk="0" hangingPunct="1">
        <a:spcBef>
          <a:spcPct val="20000"/>
        </a:spcBef>
        <a:buFont typeface="Arial"/>
        <a:buChar char="–"/>
        <a:defRPr sz="1200" kern="1200">
          <a:solidFill>
            <a:srgbClr val="333333"/>
          </a:solidFill>
          <a:latin typeface="Arial"/>
          <a:ea typeface="+mn-ea"/>
          <a:cs typeface="Arial"/>
        </a:defRPr>
      </a:lvl4pPr>
      <a:lvl5pPr marL="2057400" indent="-228600" algn="l" defTabSz="457200" rtl="0" eaLnBrk="1" latinLnBrk="0" hangingPunct="1">
        <a:spcBef>
          <a:spcPct val="20000"/>
        </a:spcBef>
        <a:buFont typeface="Arial"/>
        <a:buChar char="»"/>
        <a:defRPr sz="1000" kern="1200">
          <a:solidFill>
            <a:srgbClr val="333333"/>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gif"/><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image" Target="../media/image19.jpe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gif"/><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5.jpe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27.jpeg"/><Relationship Id="rId7" Type="http://schemas.openxmlformats.org/officeDocument/2006/relationships/image" Target="../media/image31.jpeg"/><Relationship Id="rId2" Type="http://schemas.openxmlformats.org/officeDocument/2006/relationships/image" Target="../media/image26.png"/><Relationship Id="rId1" Type="http://schemas.openxmlformats.org/officeDocument/2006/relationships/slideLayout" Target="../slideLayouts/slideLayout5.xml"/><Relationship Id="rId6" Type="http://schemas.openxmlformats.org/officeDocument/2006/relationships/image" Target="../media/image30.png"/><Relationship Id="rId5" Type="http://schemas.openxmlformats.org/officeDocument/2006/relationships/image" Target="../media/image29.jpeg"/><Relationship Id="rId4" Type="http://schemas.openxmlformats.org/officeDocument/2006/relationships/image" Target="../media/image28.jpe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slideLayout" Target="../slideLayouts/slideLayout5.xml"/><Relationship Id="rId4" Type="http://schemas.openxmlformats.org/officeDocument/2006/relationships/image" Target="../media/image39.jpeg"/></Relationships>
</file>

<file path=ppt/slides/_rels/slide37.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gif"/><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5.xml"/><Relationship Id="rId4" Type="http://schemas.openxmlformats.org/officeDocument/2006/relationships/image" Target="../media/image7.jpeg"/></Relationships>
</file>

<file path=ppt/slides/_rels/slide5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8.gif"/><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10.gif"/><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Laser Safety for Researchers</a:t>
            </a:r>
            <a:endParaRPr lang="en-US" dirty="0"/>
          </a:p>
        </p:txBody>
      </p:sp>
      <p:sp>
        <p:nvSpPr>
          <p:cNvPr id="3" name="Subtitle 2"/>
          <p:cNvSpPr>
            <a:spLocks noGrp="1"/>
          </p:cNvSpPr>
          <p:nvPr>
            <p:ph type="subTitle" idx="1"/>
          </p:nvPr>
        </p:nvSpPr>
        <p:spPr/>
        <p:txBody>
          <a:bodyPr/>
          <a:lstStyle/>
          <a:p>
            <a:r>
              <a:rPr lang="en-US" dirty="0" smtClean="0"/>
              <a:t>Radiation Safety Office</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Laser Wavelengths</a:t>
            </a:r>
            <a:endParaRPr lang="en-US" dirty="0"/>
          </a:p>
        </p:txBody>
      </p:sp>
      <p:sp>
        <p:nvSpPr>
          <p:cNvPr id="4" name="Footer Placeholder 3"/>
          <p:cNvSpPr>
            <a:spLocks noGrp="1"/>
          </p:cNvSpPr>
          <p:nvPr>
            <p:ph type="ftr" sz="quarter" idx="11"/>
          </p:nvPr>
        </p:nvSpPr>
        <p:spPr/>
        <p:txBody>
          <a:bodyPr/>
          <a:lstStyle/>
          <a:p>
            <a:r>
              <a:rPr lang="en-US" smtClean="0"/>
              <a:t>Mount Sinai / Presentation Slide / December 5, 2012</a:t>
            </a:r>
            <a:endParaRPr lang="en-US"/>
          </a:p>
        </p:txBody>
      </p:sp>
      <p:sp>
        <p:nvSpPr>
          <p:cNvPr id="5" name="Slide Number Placeholder 4"/>
          <p:cNvSpPr>
            <a:spLocks noGrp="1"/>
          </p:cNvSpPr>
          <p:nvPr>
            <p:ph type="sldNum" sz="quarter" idx="12"/>
          </p:nvPr>
        </p:nvSpPr>
        <p:spPr/>
        <p:txBody>
          <a:bodyPr/>
          <a:lstStyle/>
          <a:p>
            <a:fld id="{9F8FBD0B-D5BA-AC4A-B182-CCF391B5588A}" type="slidenum">
              <a:rPr lang="en-US" smtClean="0"/>
              <a:pPr/>
              <a:t>10</a:t>
            </a:fld>
            <a:endParaRPr lang="en-US"/>
          </a:p>
        </p:txBody>
      </p:sp>
      <p:pic>
        <p:nvPicPr>
          <p:cNvPr id="73731" name="Picture 3"/>
          <p:cNvPicPr>
            <a:picLocks noChangeAspect="1" noChangeArrowheads="1"/>
          </p:cNvPicPr>
          <p:nvPr/>
        </p:nvPicPr>
        <p:blipFill>
          <a:blip r:embed="rId2"/>
          <a:srcRect/>
          <a:stretch>
            <a:fillRect/>
          </a:stretch>
        </p:blipFill>
        <p:spPr bwMode="auto">
          <a:xfrm>
            <a:off x="249485" y="1939636"/>
            <a:ext cx="8580479" cy="2956486"/>
          </a:xfrm>
          <a:prstGeom prst="rect">
            <a:avLst/>
          </a:prstGeom>
          <a:noFill/>
          <a:ln w="9525">
            <a:noFill/>
            <a:miter lim="800000"/>
            <a:headEnd/>
            <a:tailEnd/>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Reflection</a:t>
            </a:r>
            <a:endParaRPr lang="en-US" dirty="0"/>
          </a:p>
        </p:txBody>
      </p:sp>
      <p:sp>
        <p:nvSpPr>
          <p:cNvPr id="3" name="Content Placeholder 2"/>
          <p:cNvSpPr>
            <a:spLocks noGrp="1"/>
          </p:cNvSpPr>
          <p:nvPr>
            <p:ph idx="1"/>
          </p:nvPr>
        </p:nvSpPr>
        <p:spPr>
          <a:xfrm>
            <a:off x="457200" y="1493086"/>
            <a:ext cx="6096000" cy="4525963"/>
          </a:xfrm>
        </p:spPr>
        <p:txBody>
          <a:bodyPr>
            <a:normAutofit/>
          </a:bodyPr>
          <a:lstStyle/>
          <a:p>
            <a:r>
              <a:rPr lang="en-US" u="sng" dirty="0" smtClean="0"/>
              <a:t>Specular reflection </a:t>
            </a:r>
            <a:r>
              <a:rPr lang="en-US" dirty="0" smtClean="0"/>
              <a:t>is the mirror-like reflection of light from a smooth surface in which light from a single incoming direction is reflected into a single outgoing direction. Such behavior is described by the law of reflection</a:t>
            </a:r>
          </a:p>
          <a:p>
            <a:endParaRPr lang="en-US" dirty="0" smtClean="0"/>
          </a:p>
          <a:p>
            <a:r>
              <a:rPr lang="en-US" u="sng" dirty="0" smtClean="0"/>
              <a:t>Diffuse reflection </a:t>
            </a:r>
            <a:r>
              <a:rPr lang="en-US" dirty="0" smtClean="0"/>
              <a:t>is the uniform reflection of light from a matte (rough) surface with no directional dependence. Diffuse reflections originate from a combination of internal scattering, i.e. the light is absorbed and then re-emitted, and external scattering from the </a:t>
            </a:r>
            <a:r>
              <a:rPr lang="en-US" dirty="0" smtClean="0">
                <a:solidFill>
                  <a:schemeClr val="tx1"/>
                </a:solidFill>
              </a:rPr>
              <a:t>rough</a:t>
            </a:r>
            <a:r>
              <a:rPr lang="en-US" dirty="0" smtClean="0"/>
              <a:t> surface of the object. The rougher an object’s surface is, the more diffuse reflections it will have and the less specular reflections it will have </a:t>
            </a:r>
          </a:p>
          <a:p>
            <a:endParaRPr lang="en-US" dirty="0" smtClean="0"/>
          </a:p>
          <a:p>
            <a:endParaRPr lang="en-US" dirty="0" smtClean="0"/>
          </a:p>
        </p:txBody>
      </p:sp>
      <p:sp>
        <p:nvSpPr>
          <p:cNvPr id="5" name="Slide Number Placeholder 4"/>
          <p:cNvSpPr>
            <a:spLocks noGrp="1"/>
          </p:cNvSpPr>
          <p:nvPr>
            <p:ph type="sldNum" sz="quarter" idx="12"/>
          </p:nvPr>
        </p:nvSpPr>
        <p:spPr/>
        <p:txBody>
          <a:bodyPr/>
          <a:lstStyle/>
          <a:p>
            <a:fld id="{9F8FBD0B-D5BA-AC4A-B182-CCF391B5588A}" type="slidenum">
              <a:rPr lang="en-US" smtClean="0"/>
              <a:pPr/>
              <a:t>11</a:t>
            </a:fld>
            <a:endParaRPr lang="en-US"/>
          </a:p>
        </p:txBody>
      </p:sp>
      <p:pic>
        <p:nvPicPr>
          <p:cNvPr id="6" name="Picture 5" descr="specular reflection.gif"/>
          <p:cNvPicPr>
            <a:picLocks noChangeAspect="1"/>
          </p:cNvPicPr>
          <p:nvPr/>
        </p:nvPicPr>
        <p:blipFill>
          <a:blip r:embed="rId2" cstate="print"/>
          <a:stretch>
            <a:fillRect/>
          </a:stretch>
        </p:blipFill>
        <p:spPr>
          <a:xfrm>
            <a:off x="6553200" y="1745672"/>
            <a:ext cx="1951027" cy="1216140"/>
          </a:xfrm>
          <a:prstGeom prst="rect">
            <a:avLst/>
          </a:prstGeom>
        </p:spPr>
      </p:pic>
      <p:pic>
        <p:nvPicPr>
          <p:cNvPr id="7" name="Picture 6" descr="defused reflection.jpeg"/>
          <p:cNvPicPr>
            <a:picLocks noChangeAspect="1"/>
          </p:cNvPicPr>
          <p:nvPr/>
        </p:nvPicPr>
        <p:blipFill>
          <a:blip r:embed="rId3" cstate="print"/>
          <a:stretch>
            <a:fillRect/>
          </a:stretch>
        </p:blipFill>
        <p:spPr>
          <a:xfrm>
            <a:off x="6553200" y="3999345"/>
            <a:ext cx="1727701" cy="1165513"/>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Laser Classification</a:t>
            </a:r>
            <a:endParaRPr lang="en-US"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Class 1 Lasers</a:t>
            </a:r>
            <a:endParaRPr lang="en-US" dirty="0"/>
          </a:p>
        </p:txBody>
      </p:sp>
      <p:sp>
        <p:nvSpPr>
          <p:cNvPr id="3" name="Content Placeholder 2"/>
          <p:cNvSpPr>
            <a:spLocks noGrp="1"/>
          </p:cNvSpPr>
          <p:nvPr>
            <p:ph idx="1"/>
          </p:nvPr>
        </p:nvSpPr>
        <p:spPr>
          <a:xfrm>
            <a:off x="457200" y="1037197"/>
            <a:ext cx="8229600" cy="4525963"/>
          </a:xfrm>
        </p:spPr>
        <p:txBody>
          <a:bodyPr>
            <a:normAutofit/>
          </a:bodyPr>
          <a:lstStyle/>
          <a:p>
            <a:r>
              <a:rPr lang="en-US" u="sng" dirty="0" smtClean="0"/>
              <a:t>Class 1</a:t>
            </a:r>
            <a:r>
              <a:rPr lang="en-US" dirty="0" smtClean="0"/>
              <a:t>: Incapable of producing damaging radiation levels during normal operation</a:t>
            </a:r>
          </a:p>
          <a:p>
            <a:endParaRPr lang="en-US" dirty="0" smtClean="0"/>
          </a:p>
          <a:p>
            <a:r>
              <a:rPr lang="en-US" u="sng" dirty="0" smtClean="0"/>
              <a:t>Class1M</a:t>
            </a:r>
            <a:r>
              <a:rPr lang="en-US" dirty="0" smtClean="0"/>
              <a:t>: A class 1 laser that may be capable of producing damaging radiation levels if viewed with an optical magnifying instrument such as eye-loupe (diverging beam) or a telescope (collimated beam)</a:t>
            </a:r>
          </a:p>
          <a:p>
            <a:pPr>
              <a:buNone/>
            </a:pPr>
            <a:endParaRPr lang="en-US" dirty="0" smtClean="0"/>
          </a:p>
          <a:p>
            <a:pPr lvl="1"/>
            <a:r>
              <a:rPr lang="en-US" dirty="0" smtClean="0"/>
              <a:t>Eye glasses and contact lenses are not considered optical or viewing aids</a:t>
            </a:r>
          </a:p>
          <a:p>
            <a:pPr>
              <a:buNone/>
            </a:pPr>
            <a:endParaRPr lang="en-US" dirty="0" smtClean="0"/>
          </a:p>
          <a:p>
            <a:r>
              <a:rPr lang="en-US" dirty="0" smtClean="0"/>
              <a:t>Class 1 and 1M lasers are exempt from any control measures or other forms of surveillance, other than preventing potentially hazardous optically aided viewing</a:t>
            </a:r>
          </a:p>
          <a:p>
            <a:endParaRPr lang="en-US" dirty="0" smtClean="0"/>
          </a:p>
          <a:p>
            <a:endParaRPr lang="en-US" dirty="0"/>
          </a:p>
        </p:txBody>
      </p:sp>
      <p:sp>
        <p:nvSpPr>
          <p:cNvPr id="5" name="Slide Number Placeholder 4"/>
          <p:cNvSpPr>
            <a:spLocks noGrp="1"/>
          </p:cNvSpPr>
          <p:nvPr>
            <p:ph type="sldNum" sz="quarter" idx="12"/>
          </p:nvPr>
        </p:nvSpPr>
        <p:spPr/>
        <p:txBody>
          <a:bodyPr/>
          <a:lstStyle/>
          <a:p>
            <a:fld id="{9F8FBD0B-D5BA-AC4A-B182-CCF391B5588A}" type="slidenum">
              <a:rPr lang="en-US" smtClean="0"/>
              <a:pPr/>
              <a:t>13</a:t>
            </a:fld>
            <a:endParaRPr lang="en-US"/>
          </a:p>
        </p:txBody>
      </p:sp>
      <p:sp>
        <p:nvSpPr>
          <p:cNvPr id="7" name="TextBox 6"/>
          <p:cNvSpPr txBox="1"/>
          <p:nvPr/>
        </p:nvSpPr>
        <p:spPr>
          <a:xfrm>
            <a:off x="3184587" y="5809675"/>
            <a:ext cx="2882520" cy="307777"/>
          </a:xfrm>
          <a:prstGeom prst="rect">
            <a:avLst/>
          </a:prstGeom>
          <a:noFill/>
        </p:spPr>
        <p:txBody>
          <a:bodyPr wrap="none" rtlCol="0">
            <a:spAutoFit/>
          </a:bodyPr>
          <a:lstStyle/>
          <a:p>
            <a:r>
              <a:rPr lang="en-US" sz="1400" dirty="0" smtClean="0">
                <a:latin typeface="Arial" pitchFamily="34" charset="0"/>
                <a:cs typeface="Arial" pitchFamily="34" charset="0"/>
              </a:rPr>
              <a:t>Most CD drives use class 1 lasers</a:t>
            </a:r>
            <a:endParaRPr lang="en-US" sz="1400" dirty="0"/>
          </a:p>
        </p:txBody>
      </p:sp>
      <p:pic>
        <p:nvPicPr>
          <p:cNvPr id="51202" name="Picture 2" descr="http://upload.wikimedia.org/wikipedia/commons/4/40/CD-ROM_Drive_%EF%BC%88Dell%EF%BC%89.jpg"/>
          <p:cNvPicPr>
            <a:picLocks noChangeAspect="1" noChangeArrowheads="1"/>
          </p:cNvPicPr>
          <p:nvPr/>
        </p:nvPicPr>
        <p:blipFill>
          <a:blip r:embed="rId2"/>
          <a:srcRect/>
          <a:stretch>
            <a:fillRect/>
          </a:stretch>
        </p:blipFill>
        <p:spPr bwMode="auto">
          <a:xfrm>
            <a:off x="3812659" y="4528836"/>
            <a:ext cx="1381302" cy="1034324"/>
          </a:xfrm>
          <a:prstGeom prst="rect">
            <a:avLst/>
          </a:prstGeom>
          <a:noFill/>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B0F0"/>
                </a:solidFill>
              </a:rPr>
              <a:t>Class 2</a:t>
            </a:r>
            <a:r>
              <a:rPr lang="en-US" dirty="0" smtClean="0"/>
              <a:t> Lasers</a:t>
            </a:r>
            <a:endParaRPr lang="en-US" dirty="0">
              <a:solidFill>
                <a:srgbClr val="00B0F0"/>
              </a:solidFill>
            </a:endParaRPr>
          </a:p>
        </p:txBody>
      </p:sp>
      <p:sp>
        <p:nvSpPr>
          <p:cNvPr id="3" name="Content Placeholder 2"/>
          <p:cNvSpPr>
            <a:spLocks noGrp="1"/>
          </p:cNvSpPr>
          <p:nvPr>
            <p:ph idx="1"/>
          </p:nvPr>
        </p:nvSpPr>
        <p:spPr>
          <a:xfrm>
            <a:off x="457200" y="1061267"/>
            <a:ext cx="8229600" cy="4525963"/>
          </a:xfrm>
        </p:spPr>
        <p:txBody>
          <a:bodyPr>
            <a:normAutofit/>
          </a:bodyPr>
          <a:lstStyle/>
          <a:p>
            <a:r>
              <a:rPr lang="en-US" u="sng" dirty="0" smtClean="0"/>
              <a:t>Class 2</a:t>
            </a:r>
            <a:r>
              <a:rPr lang="en-US" dirty="0" smtClean="0"/>
              <a:t>: Visible light laser (between 400-700 nm) that is incapable of producing damaging radiation levels due to the aversion response (blink reflex) of the human eye which limits the ocular exposure time to 0.25 seconds</a:t>
            </a:r>
          </a:p>
          <a:p>
            <a:endParaRPr lang="en-US" dirty="0" smtClean="0"/>
          </a:p>
          <a:p>
            <a:pPr lvl="1"/>
            <a:r>
              <a:rPr lang="en-US" dirty="0" smtClean="0"/>
              <a:t>The aversion response is a self-defense response that works by closure of the eyelid, eye movement, </a:t>
            </a:r>
            <a:r>
              <a:rPr lang="en-US" dirty="0" err="1" smtClean="0"/>
              <a:t>pupillary</a:t>
            </a:r>
            <a:r>
              <a:rPr lang="en-US" dirty="0" smtClean="0"/>
              <a:t> contraction or movement of the head to avoid a noxious or bright light stimulation. Never try, or urge someone to try, to override the aversion response while firing a laser </a:t>
            </a:r>
          </a:p>
          <a:p>
            <a:endParaRPr lang="en-US" dirty="0" smtClean="0"/>
          </a:p>
          <a:p>
            <a:r>
              <a:rPr lang="en-US" u="sng" dirty="0" smtClean="0"/>
              <a:t>Class 2M</a:t>
            </a:r>
            <a:r>
              <a:rPr lang="en-US" dirty="0" smtClean="0"/>
              <a:t>: A class 2 laser that may produce damaging levels of radiation if viewed with an optical magnifying instrument such as eye-loupe (diverging beam) or a telescope (collimated beam)</a:t>
            </a:r>
          </a:p>
          <a:p>
            <a:pPr>
              <a:buNone/>
            </a:pPr>
            <a:endParaRPr lang="en-US" dirty="0" smtClean="0"/>
          </a:p>
        </p:txBody>
      </p:sp>
      <p:sp>
        <p:nvSpPr>
          <p:cNvPr id="5" name="Slide Number Placeholder 4"/>
          <p:cNvSpPr>
            <a:spLocks noGrp="1"/>
          </p:cNvSpPr>
          <p:nvPr>
            <p:ph type="sldNum" sz="quarter" idx="12"/>
          </p:nvPr>
        </p:nvSpPr>
        <p:spPr/>
        <p:txBody>
          <a:bodyPr/>
          <a:lstStyle/>
          <a:p>
            <a:fld id="{9F8FBD0B-D5BA-AC4A-B182-CCF391B5588A}" type="slidenum">
              <a:rPr lang="en-US" smtClean="0"/>
              <a:pPr/>
              <a:t>14</a:t>
            </a:fld>
            <a:endParaRPr lang="en-US"/>
          </a:p>
        </p:txBody>
      </p:sp>
      <p:pic>
        <p:nvPicPr>
          <p:cNvPr id="50178" name="Picture 2" descr="http://martinjclemens.com/wp-content/uploads/2014/01/red-laser-pointer-with-key-chain1.jpg"/>
          <p:cNvPicPr>
            <a:picLocks noChangeAspect="1" noChangeArrowheads="1"/>
          </p:cNvPicPr>
          <p:nvPr/>
        </p:nvPicPr>
        <p:blipFill>
          <a:blip r:embed="rId2"/>
          <a:srcRect/>
          <a:stretch>
            <a:fillRect/>
          </a:stretch>
        </p:blipFill>
        <p:spPr bwMode="auto">
          <a:xfrm>
            <a:off x="3819236" y="5372677"/>
            <a:ext cx="983673" cy="983673"/>
          </a:xfrm>
          <a:prstGeom prst="rect">
            <a:avLst/>
          </a:prstGeom>
          <a:noFill/>
        </p:spPr>
      </p:pic>
      <p:sp>
        <p:nvSpPr>
          <p:cNvPr id="6" name="TextBox 5"/>
          <p:cNvSpPr txBox="1"/>
          <p:nvPr/>
        </p:nvSpPr>
        <p:spPr>
          <a:xfrm>
            <a:off x="2925968" y="6293120"/>
            <a:ext cx="2661306" cy="307777"/>
          </a:xfrm>
          <a:prstGeom prst="rect">
            <a:avLst/>
          </a:prstGeom>
          <a:noFill/>
        </p:spPr>
        <p:txBody>
          <a:bodyPr wrap="none" rtlCol="0">
            <a:spAutoFit/>
          </a:bodyPr>
          <a:lstStyle/>
          <a:p>
            <a:r>
              <a:rPr lang="en-US" sz="1400" dirty="0" smtClean="0">
                <a:latin typeface="Arial" pitchFamily="34" charset="0"/>
                <a:cs typeface="Arial" pitchFamily="34" charset="0"/>
              </a:rPr>
              <a:t>Many laser pointers are class 2</a:t>
            </a:r>
            <a:endParaRPr lang="en-US" sz="14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Aversion Response</a:t>
            </a:r>
            <a:endParaRPr lang="en-US" dirty="0"/>
          </a:p>
        </p:txBody>
      </p:sp>
      <p:sp>
        <p:nvSpPr>
          <p:cNvPr id="3" name="Content Placeholder 2"/>
          <p:cNvSpPr>
            <a:spLocks noGrp="1"/>
          </p:cNvSpPr>
          <p:nvPr>
            <p:ph idx="1"/>
          </p:nvPr>
        </p:nvSpPr>
        <p:spPr/>
        <p:txBody>
          <a:bodyPr/>
          <a:lstStyle/>
          <a:p>
            <a:r>
              <a:rPr lang="en-US" dirty="0" smtClean="0"/>
              <a:t>The aversion response is a self-defense response that works by closure of the eyelid, eye movement, </a:t>
            </a:r>
            <a:r>
              <a:rPr lang="en-US" dirty="0" err="1" smtClean="0"/>
              <a:t>pupillary</a:t>
            </a:r>
            <a:r>
              <a:rPr lang="en-US" dirty="0" smtClean="0"/>
              <a:t> contraction or movement of the head to avoid a noxious or bright light stimulation</a:t>
            </a:r>
          </a:p>
          <a:p>
            <a:pPr>
              <a:buNone/>
            </a:pPr>
            <a:endParaRPr lang="en-US" dirty="0" smtClean="0"/>
          </a:p>
          <a:p>
            <a:r>
              <a:rPr lang="en-US" dirty="0" smtClean="0"/>
              <a:t>NOTE: Never try, or urge someone to try, to override the aversion response while firing a laser </a:t>
            </a:r>
          </a:p>
          <a:p>
            <a:endParaRPr lang="en-US" dirty="0"/>
          </a:p>
        </p:txBody>
      </p:sp>
      <p:sp>
        <p:nvSpPr>
          <p:cNvPr id="5" name="Slide Number Placeholder 4"/>
          <p:cNvSpPr>
            <a:spLocks noGrp="1"/>
          </p:cNvSpPr>
          <p:nvPr>
            <p:ph type="sldNum" sz="quarter" idx="12"/>
          </p:nvPr>
        </p:nvSpPr>
        <p:spPr/>
        <p:txBody>
          <a:bodyPr/>
          <a:lstStyle/>
          <a:p>
            <a:fld id="{9F8FBD0B-D5BA-AC4A-B182-CCF391B5588A}" type="slidenum">
              <a:rPr lang="en-US" smtClean="0"/>
              <a:pPr/>
              <a:t>15</a:t>
            </a:fld>
            <a:endParaRPr lang="en-US"/>
          </a:p>
        </p:txBody>
      </p:sp>
      <p:pic>
        <p:nvPicPr>
          <p:cNvPr id="6" name="Picture 8" descr="http://www.buzzle.com/img/articleImages/431708-54011-42.jpg"/>
          <p:cNvPicPr>
            <a:picLocks noChangeAspect="1" noChangeArrowheads="1"/>
          </p:cNvPicPr>
          <p:nvPr/>
        </p:nvPicPr>
        <p:blipFill>
          <a:blip r:embed="rId2" cstate="print"/>
          <a:srcRect/>
          <a:stretch>
            <a:fillRect/>
          </a:stretch>
        </p:blipFill>
        <p:spPr bwMode="auto">
          <a:xfrm>
            <a:off x="3555608" y="4215137"/>
            <a:ext cx="1888783" cy="1419226"/>
          </a:xfrm>
          <a:prstGeom prst="rect">
            <a:avLst/>
          </a:prstGeom>
          <a:noFill/>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Class 3 Lasers</a:t>
            </a:r>
            <a:endParaRPr lang="en-US" dirty="0"/>
          </a:p>
        </p:txBody>
      </p:sp>
      <p:sp>
        <p:nvSpPr>
          <p:cNvPr id="3" name="Content Placeholder 2"/>
          <p:cNvSpPr>
            <a:spLocks noGrp="1"/>
          </p:cNvSpPr>
          <p:nvPr>
            <p:ph idx="1"/>
          </p:nvPr>
        </p:nvSpPr>
        <p:spPr>
          <a:xfrm>
            <a:off x="457200" y="1061267"/>
            <a:ext cx="8229600" cy="4525963"/>
          </a:xfrm>
        </p:spPr>
        <p:txBody>
          <a:bodyPr/>
          <a:lstStyle/>
          <a:p>
            <a:r>
              <a:rPr lang="en-US" u="sng" dirty="0" smtClean="0">
                <a:latin typeface="Arial" pitchFamily="34" charset="0"/>
                <a:cs typeface="Arial" pitchFamily="34" charset="0"/>
              </a:rPr>
              <a:t>Class 3R</a:t>
            </a:r>
            <a:r>
              <a:rPr lang="en-US" dirty="0" smtClean="0">
                <a:latin typeface="Arial" pitchFamily="34" charset="0"/>
                <a:cs typeface="Arial" pitchFamily="34" charset="0"/>
              </a:rPr>
              <a:t>:</a:t>
            </a:r>
            <a:r>
              <a:rPr lang="en-US" dirty="0" smtClean="0"/>
              <a:t> considered safe if handled carefully, with restricted beam viewing. The MPE can be exceeded with a low risk of injury </a:t>
            </a:r>
            <a:endParaRPr lang="en-US" u="sng" dirty="0" smtClean="0">
              <a:latin typeface="Arial" pitchFamily="34" charset="0"/>
              <a:cs typeface="Arial" pitchFamily="34" charset="0"/>
            </a:endParaRPr>
          </a:p>
          <a:p>
            <a:pPr>
              <a:buNone/>
            </a:pPr>
            <a:endParaRPr lang="en-US" dirty="0" smtClean="0"/>
          </a:p>
          <a:p>
            <a:r>
              <a:rPr lang="en-US" u="sng" dirty="0" smtClean="0"/>
              <a:t>Class 3B</a:t>
            </a:r>
            <a:r>
              <a:rPr lang="en-US" dirty="0" smtClean="0"/>
              <a:t>: May be hazardous under direct and specular reflection viewing conditions, but is normally not a diffuse or fire hazard</a:t>
            </a:r>
          </a:p>
        </p:txBody>
      </p:sp>
      <p:sp>
        <p:nvSpPr>
          <p:cNvPr id="5" name="Slide Number Placeholder 4"/>
          <p:cNvSpPr>
            <a:spLocks noGrp="1"/>
          </p:cNvSpPr>
          <p:nvPr>
            <p:ph type="sldNum" sz="quarter" idx="12"/>
          </p:nvPr>
        </p:nvSpPr>
        <p:spPr/>
        <p:txBody>
          <a:bodyPr/>
          <a:lstStyle/>
          <a:p>
            <a:fld id="{9F8FBD0B-D5BA-AC4A-B182-CCF391B5588A}" type="slidenum">
              <a:rPr lang="en-US" smtClean="0"/>
              <a:pPr/>
              <a:t>16</a:t>
            </a:fld>
            <a:endParaRPr lang="en-US"/>
          </a:p>
        </p:txBody>
      </p:sp>
      <p:pic>
        <p:nvPicPr>
          <p:cNvPr id="6" name="Picture 5" descr="3b.jpg"/>
          <p:cNvPicPr>
            <a:picLocks noChangeAspect="1"/>
          </p:cNvPicPr>
          <p:nvPr/>
        </p:nvPicPr>
        <p:blipFill>
          <a:blip r:embed="rId2" cstate="print"/>
          <a:stretch>
            <a:fillRect/>
          </a:stretch>
        </p:blipFill>
        <p:spPr>
          <a:xfrm>
            <a:off x="3493925" y="3639585"/>
            <a:ext cx="1971421" cy="1478566"/>
          </a:xfrm>
          <a:prstGeom prst="rect">
            <a:avLst/>
          </a:prstGeom>
        </p:spPr>
      </p:pic>
      <p:sp>
        <p:nvSpPr>
          <p:cNvPr id="7" name="TextBox 6"/>
          <p:cNvSpPr txBox="1"/>
          <p:nvPr/>
        </p:nvSpPr>
        <p:spPr>
          <a:xfrm>
            <a:off x="1727821" y="5118151"/>
            <a:ext cx="5603714" cy="307777"/>
          </a:xfrm>
          <a:prstGeom prst="rect">
            <a:avLst/>
          </a:prstGeom>
          <a:noFill/>
        </p:spPr>
        <p:txBody>
          <a:bodyPr wrap="none" rtlCol="0">
            <a:spAutoFit/>
          </a:bodyPr>
          <a:lstStyle/>
          <a:p>
            <a:r>
              <a:rPr lang="en-US" sz="1400" dirty="0" smtClean="0">
                <a:latin typeface="+mj-lt"/>
                <a:cs typeface="Arial" pitchFamily="34" charset="0"/>
              </a:rPr>
              <a:t>This “</a:t>
            </a:r>
            <a:r>
              <a:rPr lang="en-US" sz="1400" dirty="0" smtClean="0">
                <a:latin typeface="+mj-lt"/>
              </a:rPr>
              <a:t>Mai Tai </a:t>
            </a:r>
            <a:r>
              <a:rPr lang="en-US" sz="1400" dirty="0" err="1" smtClean="0">
                <a:latin typeface="+mj-lt"/>
              </a:rPr>
              <a:t>DeepSee</a:t>
            </a:r>
            <a:r>
              <a:rPr lang="en-US" sz="1400" dirty="0" smtClean="0">
                <a:latin typeface="+mj-lt"/>
              </a:rPr>
              <a:t>” laser device is an example of a class 3 laser</a:t>
            </a:r>
            <a:endParaRPr lang="en-US" sz="1400" dirty="0">
              <a:latin typeface="+mj-lt"/>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Class 4 Lasers</a:t>
            </a:r>
            <a:endParaRPr lang="en-US" dirty="0"/>
          </a:p>
        </p:txBody>
      </p:sp>
      <p:sp>
        <p:nvSpPr>
          <p:cNvPr id="3" name="Content Placeholder 2"/>
          <p:cNvSpPr>
            <a:spLocks noGrp="1"/>
          </p:cNvSpPr>
          <p:nvPr>
            <p:ph idx="1"/>
          </p:nvPr>
        </p:nvSpPr>
        <p:spPr>
          <a:xfrm>
            <a:off x="457200" y="1061267"/>
            <a:ext cx="8229600" cy="4525963"/>
          </a:xfrm>
        </p:spPr>
        <p:txBody>
          <a:bodyPr>
            <a:normAutofit/>
          </a:bodyPr>
          <a:lstStyle/>
          <a:p>
            <a:r>
              <a:rPr lang="en-US" u="sng" dirty="0" smtClean="0"/>
              <a:t>Class 4</a:t>
            </a:r>
            <a:r>
              <a:rPr lang="en-US" dirty="0" smtClean="0"/>
              <a:t>: Direct, diffuse or indirect beam viewing can burn the skin or cause devastating and permanent eye damage. These lasers may also ignite combustible materials, and thus represent a fire risk. In addition these lasers may also produce laser generated air contaminants (LGACs) and hazardous plasma radiation</a:t>
            </a:r>
          </a:p>
          <a:p>
            <a:endParaRPr lang="en-US" dirty="0" smtClean="0"/>
          </a:p>
          <a:p>
            <a:r>
              <a:rPr lang="en-US" dirty="0" smtClean="0"/>
              <a:t>NOTE: Some effectively class 1 laser devices actually contain higher class 3B or 4 lasers embedded inside, such as flow </a:t>
            </a:r>
            <a:r>
              <a:rPr lang="en-US" dirty="0" err="1" smtClean="0"/>
              <a:t>cytometers</a:t>
            </a:r>
            <a:r>
              <a:rPr lang="en-US" dirty="0" smtClean="0"/>
              <a:t>, for users of such devices laser safety training is required</a:t>
            </a:r>
          </a:p>
          <a:p>
            <a:endParaRPr lang="en-US" dirty="0"/>
          </a:p>
        </p:txBody>
      </p:sp>
      <p:sp>
        <p:nvSpPr>
          <p:cNvPr id="5" name="Slide Number Placeholder 4"/>
          <p:cNvSpPr>
            <a:spLocks noGrp="1"/>
          </p:cNvSpPr>
          <p:nvPr>
            <p:ph type="sldNum" sz="quarter" idx="12"/>
          </p:nvPr>
        </p:nvSpPr>
        <p:spPr/>
        <p:txBody>
          <a:bodyPr/>
          <a:lstStyle/>
          <a:p>
            <a:fld id="{9F8FBD0B-D5BA-AC4A-B182-CCF391B5588A}" type="slidenum">
              <a:rPr lang="en-US" smtClean="0"/>
              <a:pPr/>
              <a:t>17</a:t>
            </a:fld>
            <a:endParaRPr lang="en-US"/>
          </a:p>
        </p:txBody>
      </p:sp>
      <p:pic>
        <p:nvPicPr>
          <p:cNvPr id="6" name="Picture 5" descr="class 4.JPG"/>
          <p:cNvPicPr>
            <a:picLocks noChangeAspect="1"/>
          </p:cNvPicPr>
          <p:nvPr/>
        </p:nvPicPr>
        <p:blipFill>
          <a:blip r:embed="rId2" cstate="print"/>
          <a:stretch>
            <a:fillRect/>
          </a:stretch>
        </p:blipFill>
        <p:spPr>
          <a:xfrm>
            <a:off x="3764937" y="4205522"/>
            <a:ext cx="1842277" cy="1381708"/>
          </a:xfrm>
          <a:prstGeom prst="rect">
            <a:avLst/>
          </a:prstGeom>
        </p:spPr>
      </p:pic>
      <p:sp>
        <p:nvSpPr>
          <p:cNvPr id="7" name="TextBox 6"/>
          <p:cNvSpPr txBox="1"/>
          <p:nvPr/>
        </p:nvSpPr>
        <p:spPr>
          <a:xfrm>
            <a:off x="2125309" y="5740796"/>
            <a:ext cx="4841390" cy="307777"/>
          </a:xfrm>
          <a:prstGeom prst="rect">
            <a:avLst/>
          </a:prstGeom>
          <a:noFill/>
        </p:spPr>
        <p:txBody>
          <a:bodyPr wrap="none" rtlCol="0">
            <a:spAutoFit/>
          </a:bodyPr>
          <a:lstStyle/>
          <a:p>
            <a:r>
              <a:rPr lang="en-US" sz="1400" dirty="0" smtClean="0">
                <a:latin typeface="+mj-lt"/>
              </a:rPr>
              <a:t>This “</a:t>
            </a:r>
            <a:r>
              <a:rPr lang="en-US" sz="1400" dirty="0" err="1" smtClean="0">
                <a:latin typeface="+mj-lt"/>
              </a:rPr>
              <a:t>Praire</a:t>
            </a:r>
            <a:r>
              <a:rPr lang="en-US" sz="1400" dirty="0" smtClean="0">
                <a:latin typeface="+mj-lt"/>
              </a:rPr>
              <a:t> Laser Microscope System” uses class 4 lasers</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Control Measures</a:t>
            </a:r>
            <a:endParaRPr lang="en-US"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General</a:t>
            </a:r>
            <a:endParaRPr lang="en-US" dirty="0"/>
          </a:p>
        </p:txBody>
      </p:sp>
      <p:sp>
        <p:nvSpPr>
          <p:cNvPr id="3" name="Content Placeholder 2"/>
          <p:cNvSpPr>
            <a:spLocks noGrp="1"/>
          </p:cNvSpPr>
          <p:nvPr>
            <p:ph idx="1"/>
          </p:nvPr>
        </p:nvSpPr>
        <p:spPr/>
        <p:txBody>
          <a:bodyPr>
            <a:normAutofit/>
          </a:bodyPr>
          <a:lstStyle/>
          <a:p>
            <a:r>
              <a:rPr lang="en-US" dirty="0" smtClean="0"/>
              <a:t>The purpose of control measures is to reduce the possibility of human exposure to hazardous laser radiation and non-beam hazards</a:t>
            </a:r>
          </a:p>
          <a:p>
            <a:endParaRPr lang="en-US" dirty="0" smtClean="0"/>
          </a:p>
          <a:p>
            <a:r>
              <a:rPr lang="en-US" dirty="0" smtClean="0"/>
              <a:t>Control measures shall be devised to reduce the possibility of exposure of the eye and skin to hazardous levels of laser radiation, and other hazards associated with laser devices during operation and maintenance</a:t>
            </a:r>
          </a:p>
          <a:p>
            <a:endParaRPr lang="en-US" dirty="0" smtClean="0"/>
          </a:p>
          <a:p>
            <a:r>
              <a:rPr lang="en-US" dirty="0" smtClean="0"/>
              <a:t>No one shall be exposed to laser radiation levels exceeding the applicable MPEs under any reasonably foreseeable conditions of operation</a:t>
            </a:r>
          </a:p>
          <a:p>
            <a:endParaRPr lang="en-US" dirty="0" smtClean="0"/>
          </a:p>
          <a:p>
            <a:endParaRPr lang="en-US" dirty="0" smtClean="0"/>
          </a:p>
          <a:p>
            <a:endParaRPr lang="en-US" dirty="0"/>
          </a:p>
        </p:txBody>
      </p:sp>
      <p:sp>
        <p:nvSpPr>
          <p:cNvPr id="5" name="Slide Number Placeholder 4"/>
          <p:cNvSpPr>
            <a:spLocks noGrp="1"/>
          </p:cNvSpPr>
          <p:nvPr>
            <p:ph type="sldNum" sz="quarter" idx="12"/>
          </p:nvPr>
        </p:nvSpPr>
        <p:spPr/>
        <p:txBody>
          <a:bodyPr/>
          <a:lstStyle/>
          <a:p>
            <a:fld id="{9F8FBD0B-D5BA-AC4A-B182-CCF391B5588A}" type="slidenum">
              <a:rPr lang="en-US" smtClean="0"/>
              <a:pPr/>
              <a:t>19</a:t>
            </a:fld>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smtClean="0"/>
              <a:t>Table of Contents</a:t>
            </a:r>
            <a:endParaRPr lang="en-US" dirty="0"/>
          </a:p>
        </p:txBody>
      </p:sp>
      <p:sp>
        <p:nvSpPr>
          <p:cNvPr id="9" name="Content Placeholder 8"/>
          <p:cNvSpPr>
            <a:spLocks noGrp="1"/>
          </p:cNvSpPr>
          <p:nvPr>
            <p:ph sz="quarter" idx="10"/>
          </p:nvPr>
        </p:nvSpPr>
        <p:spPr>
          <a:xfrm>
            <a:off x="457200" y="1540653"/>
            <a:ext cx="8229600" cy="4688266"/>
          </a:xfrm>
        </p:spPr>
        <p:txBody>
          <a:bodyPr anchor="t">
            <a:normAutofit/>
          </a:bodyPr>
          <a:lstStyle/>
          <a:p>
            <a:r>
              <a:rPr lang="en-US" dirty="0" smtClean="0"/>
              <a:t>Fundamentals of Laser Operation</a:t>
            </a:r>
          </a:p>
          <a:p>
            <a:r>
              <a:rPr lang="en-US" dirty="0" err="1" smtClean="0"/>
              <a:t>Bioeffects</a:t>
            </a:r>
            <a:r>
              <a:rPr lang="en-US" dirty="0" smtClean="0"/>
              <a:t> of Laser Radiation</a:t>
            </a:r>
          </a:p>
          <a:p>
            <a:r>
              <a:rPr lang="en-US" dirty="0" smtClean="0"/>
              <a:t>Significance of Reflection</a:t>
            </a:r>
          </a:p>
          <a:p>
            <a:r>
              <a:rPr lang="en-US" dirty="0" smtClean="0"/>
              <a:t>Non-beam Hazards</a:t>
            </a:r>
          </a:p>
          <a:p>
            <a:r>
              <a:rPr lang="en-US" dirty="0" smtClean="0"/>
              <a:t>Laser System Classifications</a:t>
            </a:r>
          </a:p>
          <a:p>
            <a:r>
              <a:rPr lang="en-US" dirty="0" smtClean="0"/>
              <a:t>Control Measures</a:t>
            </a:r>
          </a:p>
          <a:p>
            <a:r>
              <a:rPr lang="en-US" dirty="0" smtClean="0"/>
              <a:t>Employee Responsibilities</a:t>
            </a: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Manufacturer Control Measures</a:t>
            </a:r>
            <a:endParaRPr lang="en-US" dirty="0"/>
          </a:p>
        </p:txBody>
      </p:sp>
      <p:sp>
        <p:nvSpPr>
          <p:cNvPr id="3" name="Content Placeholder 2"/>
          <p:cNvSpPr>
            <a:spLocks noGrp="1"/>
          </p:cNvSpPr>
          <p:nvPr>
            <p:ph idx="1"/>
          </p:nvPr>
        </p:nvSpPr>
        <p:spPr>
          <a:xfrm>
            <a:off x="457200" y="1493087"/>
            <a:ext cx="8229600" cy="3088150"/>
          </a:xfrm>
        </p:spPr>
        <p:txBody>
          <a:bodyPr/>
          <a:lstStyle/>
          <a:p>
            <a:r>
              <a:rPr lang="en-US" dirty="0" smtClean="0"/>
              <a:t>Federal law in the United States requires that:</a:t>
            </a:r>
          </a:p>
          <a:p>
            <a:endParaRPr lang="en-US" dirty="0" smtClean="0"/>
          </a:p>
          <a:p>
            <a:pPr lvl="1"/>
            <a:r>
              <a:rPr lang="en-US" dirty="0" smtClean="0"/>
              <a:t>All laser products comply with the Federal Laser Product Performance Standard (FLPPS)</a:t>
            </a:r>
          </a:p>
          <a:p>
            <a:pPr lvl="1"/>
            <a:endParaRPr lang="en-US" dirty="0" smtClean="0"/>
          </a:p>
          <a:p>
            <a:pPr lvl="1"/>
            <a:r>
              <a:rPr lang="en-US" dirty="0" smtClean="0"/>
              <a:t>All laser products are certified by the manufacturers</a:t>
            </a:r>
          </a:p>
          <a:p>
            <a:pPr lvl="1">
              <a:buNone/>
            </a:pPr>
            <a:endParaRPr lang="en-US" dirty="0" smtClean="0"/>
          </a:p>
          <a:p>
            <a:pPr lvl="1"/>
            <a:r>
              <a:rPr lang="en-US" dirty="0" smtClean="0"/>
              <a:t>All laser components, component subsystems, or repair parts, must be registered with the FDA Center for Devices and Radiological Health (CDRH)</a:t>
            </a:r>
          </a:p>
          <a:p>
            <a:pPr lvl="1"/>
            <a:endParaRPr lang="en-US" dirty="0" smtClean="0"/>
          </a:p>
          <a:p>
            <a:pPr lvl="1"/>
            <a:endParaRPr lang="en-US" dirty="0"/>
          </a:p>
        </p:txBody>
      </p:sp>
      <p:sp>
        <p:nvSpPr>
          <p:cNvPr id="5" name="Slide Number Placeholder 4"/>
          <p:cNvSpPr>
            <a:spLocks noGrp="1"/>
          </p:cNvSpPr>
          <p:nvPr>
            <p:ph type="sldNum" sz="quarter" idx="12"/>
          </p:nvPr>
        </p:nvSpPr>
        <p:spPr/>
        <p:txBody>
          <a:bodyPr/>
          <a:lstStyle/>
          <a:p>
            <a:fld id="{9F8FBD0B-D5BA-AC4A-B182-CCF391B5588A}" type="slidenum">
              <a:rPr lang="en-US" smtClean="0"/>
              <a:pPr/>
              <a:t>20</a:t>
            </a:fld>
            <a:endParaRPr lang="en-US"/>
          </a:p>
        </p:txBody>
      </p:sp>
      <p:sp>
        <p:nvSpPr>
          <p:cNvPr id="45058" name="AutoShape 2" descr="https://www.presidentschallenge.org/CDRH/MPC%20CDRH%20Logo.jpg"/>
          <p:cNvSpPr>
            <a:spLocks noChangeAspect="1" noChangeArrowheads="1"/>
          </p:cNvSpPr>
          <p:nvPr/>
        </p:nvSpPr>
        <p:spPr bwMode="auto">
          <a:xfrm>
            <a:off x="155575" y="-1279525"/>
            <a:ext cx="2667000" cy="2667000"/>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45060" name="Picture 4" descr="CDRH"/>
          <p:cNvPicPr>
            <a:picLocks noChangeAspect="1" noChangeArrowheads="1"/>
          </p:cNvPicPr>
          <p:nvPr/>
        </p:nvPicPr>
        <p:blipFill>
          <a:blip r:embed="rId2"/>
          <a:srcRect/>
          <a:stretch>
            <a:fillRect/>
          </a:stretch>
        </p:blipFill>
        <p:spPr bwMode="auto">
          <a:xfrm>
            <a:off x="2350655" y="4581237"/>
            <a:ext cx="1571914" cy="1571914"/>
          </a:xfrm>
          <a:prstGeom prst="rect">
            <a:avLst/>
          </a:prstGeom>
          <a:noFill/>
        </p:spPr>
      </p:pic>
      <p:pic>
        <p:nvPicPr>
          <p:cNvPr id="45062" name="Picture 6" descr="CDRH - Center for Devices and Radiological Health"/>
          <p:cNvPicPr>
            <a:picLocks noChangeAspect="1" noChangeArrowheads="1"/>
          </p:cNvPicPr>
          <p:nvPr/>
        </p:nvPicPr>
        <p:blipFill>
          <a:blip r:embed="rId3"/>
          <a:srcRect/>
          <a:stretch>
            <a:fillRect/>
          </a:stretch>
        </p:blipFill>
        <p:spPr bwMode="auto">
          <a:xfrm>
            <a:off x="4616738" y="4581237"/>
            <a:ext cx="1486189" cy="1486189"/>
          </a:xfrm>
          <a:prstGeom prst="rect">
            <a:avLst/>
          </a:prstGeom>
          <a:noFill/>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User Control Measures</a:t>
            </a:r>
            <a:endParaRPr lang="en-US" dirty="0"/>
          </a:p>
        </p:txBody>
      </p:sp>
      <p:sp>
        <p:nvSpPr>
          <p:cNvPr id="3" name="Content Placeholder 2"/>
          <p:cNvSpPr>
            <a:spLocks noGrp="1"/>
          </p:cNvSpPr>
          <p:nvPr>
            <p:ph idx="1"/>
          </p:nvPr>
        </p:nvSpPr>
        <p:spPr/>
        <p:txBody>
          <a:bodyPr>
            <a:normAutofit/>
          </a:bodyPr>
          <a:lstStyle/>
          <a:p>
            <a:r>
              <a:rPr lang="en-US" dirty="0" smtClean="0"/>
              <a:t>User controls measures are implemented by the user in order to ensure the safety of the laser:</a:t>
            </a:r>
          </a:p>
          <a:p>
            <a:pPr lvl="1"/>
            <a:r>
              <a:rPr lang="en-US" dirty="0" smtClean="0"/>
              <a:t>Operation</a:t>
            </a:r>
          </a:p>
          <a:p>
            <a:pPr lvl="1"/>
            <a:endParaRPr lang="en-US" dirty="0" smtClean="0"/>
          </a:p>
          <a:p>
            <a:pPr lvl="1"/>
            <a:r>
              <a:rPr lang="en-US" dirty="0" smtClean="0"/>
              <a:t>Maintenance</a:t>
            </a:r>
          </a:p>
          <a:p>
            <a:pPr lvl="1"/>
            <a:endParaRPr lang="en-US" dirty="0" smtClean="0"/>
          </a:p>
          <a:p>
            <a:pPr lvl="1"/>
            <a:r>
              <a:rPr lang="en-US" dirty="0" smtClean="0"/>
              <a:t>Service</a:t>
            </a:r>
          </a:p>
          <a:p>
            <a:pPr lvl="1"/>
            <a:endParaRPr lang="en-US" dirty="0" smtClean="0"/>
          </a:p>
          <a:p>
            <a:r>
              <a:rPr lang="en-US" dirty="0" smtClean="0"/>
              <a:t>Examples of user control measures include:</a:t>
            </a:r>
          </a:p>
          <a:p>
            <a:pPr lvl="1"/>
            <a:r>
              <a:rPr lang="en-US" dirty="0" smtClean="0"/>
              <a:t>Using the minimum laser radiation needed for the application</a:t>
            </a:r>
          </a:p>
          <a:p>
            <a:pPr lvl="1"/>
            <a:endParaRPr lang="en-US" dirty="0" smtClean="0"/>
          </a:p>
          <a:p>
            <a:pPr lvl="1"/>
            <a:r>
              <a:rPr lang="en-US" dirty="0" smtClean="0"/>
              <a:t>Selecting a beam height of the laser equipment other than the nominal position of the eye of a person in the standing or seated position</a:t>
            </a:r>
          </a:p>
          <a:p>
            <a:pPr lvl="1"/>
            <a:endParaRPr lang="en-US" dirty="0" smtClean="0"/>
          </a:p>
          <a:p>
            <a:pPr lvl="1"/>
            <a:endParaRPr lang="en-US" dirty="0"/>
          </a:p>
        </p:txBody>
      </p:sp>
      <p:sp>
        <p:nvSpPr>
          <p:cNvPr id="5" name="Slide Number Placeholder 4"/>
          <p:cNvSpPr>
            <a:spLocks noGrp="1"/>
          </p:cNvSpPr>
          <p:nvPr>
            <p:ph type="sldNum" sz="quarter" idx="12"/>
          </p:nvPr>
        </p:nvSpPr>
        <p:spPr/>
        <p:txBody>
          <a:bodyPr/>
          <a:lstStyle/>
          <a:p>
            <a:fld id="{9F8FBD0B-D5BA-AC4A-B182-CCF391B5588A}" type="slidenum">
              <a:rPr lang="en-US" smtClean="0"/>
              <a:pPr/>
              <a:t>21</a:t>
            </a:fld>
            <a:endParaRPr 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Engineering Controls</a:t>
            </a:r>
            <a:endParaRPr lang="en-US" dirty="0"/>
          </a:p>
        </p:txBody>
      </p:sp>
      <p:sp>
        <p:nvSpPr>
          <p:cNvPr id="3" name="Content Placeholder 2"/>
          <p:cNvSpPr>
            <a:spLocks noGrp="1"/>
          </p:cNvSpPr>
          <p:nvPr>
            <p:ph idx="1"/>
          </p:nvPr>
        </p:nvSpPr>
        <p:spPr>
          <a:xfrm>
            <a:off x="457200" y="1493086"/>
            <a:ext cx="6668219" cy="4525963"/>
          </a:xfrm>
        </p:spPr>
        <p:txBody>
          <a:bodyPr/>
          <a:lstStyle/>
          <a:p>
            <a:r>
              <a:rPr lang="en-US" u="sng" dirty="0" smtClean="0"/>
              <a:t>Service access panels</a:t>
            </a:r>
            <a:r>
              <a:rPr lang="en-US" dirty="0" smtClean="0"/>
              <a:t> for all classes are only intended to be removed by service personnel and must be either interlocked or require a tool for removal and must have an appropriate label</a:t>
            </a:r>
          </a:p>
          <a:p>
            <a:endParaRPr lang="en-US" dirty="0" smtClean="0"/>
          </a:p>
          <a:p>
            <a:r>
              <a:rPr lang="en-US" u="sng" dirty="0" smtClean="0"/>
              <a:t>Interlocks</a:t>
            </a:r>
            <a:r>
              <a:rPr lang="en-US" dirty="0" smtClean="0"/>
              <a:t> on removable protective housing for all classes must not be overridden</a:t>
            </a:r>
          </a:p>
          <a:p>
            <a:endParaRPr lang="en-US" dirty="0" smtClean="0"/>
          </a:p>
          <a:p>
            <a:r>
              <a:rPr lang="en-US" dirty="0" smtClean="0"/>
              <a:t>An appropriate </a:t>
            </a:r>
            <a:r>
              <a:rPr lang="en-US" u="sng" dirty="0" smtClean="0"/>
              <a:t>warning label</a:t>
            </a:r>
            <a:r>
              <a:rPr lang="en-US" dirty="0" smtClean="0"/>
              <a:t> must be affixed on a conspicuous place on all laser equipment</a:t>
            </a:r>
          </a:p>
          <a:p>
            <a:endParaRPr lang="en-US" dirty="0" smtClean="0"/>
          </a:p>
          <a:p>
            <a:r>
              <a:rPr lang="en-US" dirty="0" smtClean="0">
                <a:latin typeface="Arial" pitchFamily="34" charset="0"/>
                <a:cs typeface="Arial" pitchFamily="34" charset="0"/>
              </a:rPr>
              <a:t>Class 3B and 4 lasers and laser systems shall have a </a:t>
            </a:r>
            <a:r>
              <a:rPr lang="en-US" u="sng" dirty="0" smtClean="0">
                <a:latin typeface="Arial" pitchFamily="34" charset="0"/>
                <a:cs typeface="Arial" pitchFamily="34" charset="0"/>
              </a:rPr>
              <a:t>key</a:t>
            </a:r>
            <a:r>
              <a:rPr lang="en-US" dirty="0" smtClean="0">
                <a:latin typeface="Arial" pitchFamily="34" charset="0"/>
                <a:cs typeface="Arial" pitchFamily="34" charset="0"/>
              </a:rPr>
              <a:t> that can cause beam termination and/or system shutoff. For example a physical key or a computer code</a:t>
            </a:r>
            <a:endParaRPr lang="en-US" dirty="0" smtClean="0"/>
          </a:p>
          <a:p>
            <a:endParaRPr lang="en-US" dirty="0"/>
          </a:p>
        </p:txBody>
      </p:sp>
      <p:sp>
        <p:nvSpPr>
          <p:cNvPr id="5" name="Slide Number Placeholder 4"/>
          <p:cNvSpPr>
            <a:spLocks noGrp="1"/>
          </p:cNvSpPr>
          <p:nvPr>
            <p:ph type="sldNum" sz="quarter" idx="12"/>
          </p:nvPr>
        </p:nvSpPr>
        <p:spPr/>
        <p:txBody>
          <a:bodyPr/>
          <a:lstStyle/>
          <a:p>
            <a:fld id="{9F8FBD0B-D5BA-AC4A-B182-CCF391B5588A}" type="slidenum">
              <a:rPr lang="en-US" smtClean="0"/>
              <a:pPr/>
              <a:t>22</a:t>
            </a:fld>
            <a:endParaRPr lang="en-US"/>
          </a:p>
        </p:txBody>
      </p:sp>
      <p:pic>
        <p:nvPicPr>
          <p:cNvPr id="99330" name="Picture 2" descr="http://www.repairfaq.org/sam/cl2dio1.gif"/>
          <p:cNvPicPr>
            <a:picLocks noChangeAspect="1" noChangeArrowheads="1"/>
          </p:cNvPicPr>
          <p:nvPr/>
        </p:nvPicPr>
        <p:blipFill>
          <a:blip r:embed="rId2"/>
          <a:srcRect/>
          <a:stretch>
            <a:fillRect/>
          </a:stretch>
        </p:blipFill>
        <p:spPr bwMode="auto">
          <a:xfrm>
            <a:off x="7125419" y="4399473"/>
            <a:ext cx="1698496" cy="1112808"/>
          </a:xfrm>
          <a:prstGeom prst="rect">
            <a:avLst/>
          </a:prstGeom>
          <a:noFill/>
        </p:spPr>
      </p:pic>
      <p:pic>
        <p:nvPicPr>
          <p:cNvPr id="11" name="Picture 10" descr="flow cytometer.jpg"/>
          <p:cNvPicPr>
            <a:picLocks noChangeAspect="1"/>
          </p:cNvPicPr>
          <p:nvPr/>
        </p:nvPicPr>
        <p:blipFill>
          <a:blip r:embed="rId3" cstate="print"/>
          <a:stretch>
            <a:fillRect/>
          </a:stretch>
        </p:blipFill>
        <p:spPr>
          <a:xfrm>
            <a:off x="7125419" y="1929024"/>
            <a:ext cx="1698496" cy="1374894"/>
          </a:xfrm>
          <a:prstGeom prst="rect">
            <a:avLst/>
          </a:prstGeom>
        </p:spPr>
      </p:pic>
      <p:sp>
        <p:nvSpPr>
          <p:cNvPr id="12" name="TextBox 11"/>
          <p:cNvSpPr txBox="1"/>
          <p:nvPr/>
        </p:nvSpPr>
        <p:spPr>
          <a:xfrm>
            <a:off x="7125419" y="3362812"/>
            <a:ext cx="1698496" cy="523220"/>
          </a:xfrm>
          <a:prstGeom prst="rect">
            <a:avLst/>
          </a:prstGeom>
          <a:noFill/>
        </p:spPr>
        <p:txBody>
          <a:bodyPr wrap="square" rtlCol="0">
            <a:spAutoFit/>
          </a:bodyPr>
          <a:lstStyle/>
          <a:p>
            <a:r>
              <a:rPr lang="en-US" sz="1400" dirty="0" smtClean="0"/>
              <a:t>Service access panel with interlock</a:t>
            </a:r>
            <a:endParaRPr lang="en-US" sz="1400" dirty="0"/>
          </a:p>
        </p:txBody>
      </p:sp>
      <p:cxnSp>
        <p:nvCxnSpPr>
          <p:cNvPr id="13" name="Straight Arrow Connector 12"/>
          <p:cNvCxnSpPr/>
          <p:nvPr/>
        </p:nvCxnSpPr>
        <p:spPr>
          <a:xfrm flipV="1">
            <a:off x="7651630" y="2526101"/>
            <a:ext cx="0" cy="777817"/>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Engineering Controls</a:t>
            </a:r>
            <a:endParaRPr lang="en-US" dirty="0"/>
          </a:p>
        </p:txBody>
      </p:sp>
      <p:sp>
        <p:nvSpPr>
          <p:cNvPr id="3" name="Content Placeholder 2"/>
          <p:cNvSpPr>
            <a:spLocks noGrp="1"/>
          </p:cNvSpPr>
          <p:nvPr>
            <p:ph idx="1"/>
          </p:nvPr>
        </p:nvSpPr>
        <p:spPr>
          <a:xfrm>
            <a:off x="457201" y="1493086"/>
            <a:ext cx="6444230" cy="4863264"/>
          </a:xfrm>
        </p:spPr>
        <p:txBody>
          <a:bodyPr>
            <a:normAutofit/>
          </a:bodyPr>
          <a:lstStyle/>
          <a:p>
            <a:r>
              <a:rPr lang="en-US" dirty="0" smtClean="0"/>
              <a:t>All </a:t>
            </a:r>
            <a:r>
              <a:rPr lang="en-US" u="sng" dirty="0" smtClean="0"/>
              <a:t>collecting optics</a:t>
            </a:r>
            <a:r>
              <a:rPr lang="en-US" dirty="0" smtClean="0"/>
              <a:t> (e.g. lenses, telescopes, microscopes, etc) that integrate the use of lasers or laser systems shall have a feature that would maintain the laser radiation transmitted through the collecting optics to levels at or below the applicable MPE.  The feature may be one of the following:</a:t>
            </a:r>
          </a:p>
          <a:p>
            <a:pPr lvl="1"/>
            <a:r>
              <a:rPr lang="en-US" dirty="0" smtClean="0"/>
              <a:t>Interlocks</a:t>
            </a:r>
          </a:p>
          <a:p>
            <a:pPr lvl="1"/>
            <a:r>
              <a:rPr lang="en-US" dirty="0" smtClean="0"/>
              <a:t>Filters</a:t>
            </a:r>
          </a:p>
          <a:p>
            <a:pPr lvl="1"/>
            <a:r>
              <a:rPr lang="en-US" dirty="0" smtClean="0"/>
              <a:t>Attenuators</a:t>
            </a:r>
          </a:p>
          <a:p>
            <a:pPr lvl="1"/>
            <a:endParaRPr lang="en-US" dirty="0" smtClean="0"/>
          </a:p>
          <a:p>
            <a:r>
              <a:rPr lang="en-US" dirty="0" smtClean="0"/>
              <a:t>In Class 3B and 4 laser installations </a:t>
            </a:r>
            <a:r>
              <a:rPr lang="en-US" u="sng" dirty="0" smtClean="0"/>
              <a:t>area warning devices</a:t>
            </a:r>
            <a:r>
              <a:rPr lang="en-US" dirty="0" smtClean="0"/>
              <a:t> are required. These devices warn people with a visual or audible alarm that the laser beam is on prior entering the area</a:t>
            </a:r>
            <a:endParaRPr lang="en-US" dirty="0"/>
          </a:p>
        </p:txBody>
      </p:sp>
      <p:sp>
        <p:nvSpPr>
          <p:cNvPr id="5" name="Slide Number Placeholder 4"/>
          <p:cNvSpPr>
            <a:spLocks noGrp="1"/>
          </p:cNvSpPr>
          <p:nvPr>
            <p:ph type="sldNum" sz="quarter" idx="12"/>
          </p:nvPr>
        </p:nvSpPr>
        <p:spPr/>
        <p:txBody>
          <a:bodyPr/>
          <a:lstStyle/>
          <a:p>
            <a:fld id="{9F8FBD0B-D5BA-AC4A-B182-CCF391B5588A}" type="slidenum">
              <a:rPr lang="en-US" smtClean="0"/>
              <a:pPr/>
              <a:t>23</a:t>
            </a:fld>
            <a:endParaRPr lang="en-US"/>
          </a:p>
        </p:txBody>
      </p:sp>
      <p:pic>
        <p:nvPicPr>
          <p:cNvPr id="107522" name="Picture 2" descr="http://www.magersci.com/images/nikon/products/a1/thumbs700/Nikon-confocal-laser-microscope-system-A1.png"/>
          <p:cNvPicPr>
            <a:picLocks noChangeAspect="1" noChangeArrowheads="1"/>
          </p:cNvPicPr>
          <p:nvPr/>
        </p:nvPicPr>
        <p:blipFill>
          <a:blip r:embed="rId2"/>
          <a:srcRect/>
          <a:stretch>
            <a:fillRect/>
          </a:stretch>
        </p:blipFill>
        <p:spPr bwMode="auto">
          <a:xfrm>
            <a:off x="6789287" y="1759788"/>
            <a:ext cx="2138631" cy="1527593"/>
          </a:xfrm>
          <a:prstGeom prst="rect">
            <a:avLst/>
          </a:prstGeom>
          <a:noFill/>
        </p:spPr>
      </p:pic>
      <p:sp>
        <p:nvSpPr>
          <p:cNvPr id="107524" name="AutoShape 4" descr="data:image/jpeg;base64,/9j/4AAQSkZJRgABAQAAAQABAAD/2wCEAAkGBxISEBQUDxIVDxUUEBQQFhAVFBAQDxAUGBcWFxQVFxQYHSggGBolGxYVITEhJSkrLi4uFx8zODMsNygtLisBCgoKDQwNFA8PFSwcFBk3NzcuNCwsKyw3Ny0uNyssLTgsLDI3KzcsLC8vLis3NywrLCsrKysrLy4rLCs3KyssLP/AABEIAMcA/QMBIgACEQEDEQH/xAAcAAEAAgMBAQEAAAAAAAAAAAAABAUCAwYHAQj/xABDEAABAwICBQkFBQYFBQAAAAABAAIDBBESIQUGMUFRBxMiMmFxgZGhFFKCscEjQmJykjNDotHh8CRzg7LCU2N0o/H/xAAXAQEBAQEAAAAAAAAAAAAAAAAAAQID/8QAHBEBAQEBAAIDAAAAAAAAAAAAAAERAgNBEhNR/9oADAMBAAIRAxEAPwD3FERAWuSZres4Dsvn5Kq0tpXD0Yz3n+So/aHE7UHYCcdvft+S2NcDszXJU1c5h2roKOpEgu3I7xuKCcixY6/8uCyQEREBERAREQEREBERAREQEREBERAREQEREBERAREQFC0rVc3HltOQ+p/vipq5vTk+KS25uXjvQVbzdaysysCqMrqRRVZjcCFEBS6DtY5QQHDYRn3f0Uhc/q/V3uw94/v+9iuOew7RcXtfgN2XmPBQSEWLHgi4N1kgIiICIiAiIgIiICIiAiIgIiICIiAiIgIiICIiDGR9gSdwJ8lx0zrkk7zddRpV9ondth5lcu5BpcsCtjlgVRrKFfSsUG6jnwPae1dbjvY7iLeez1t5rinLpdFz44hxGSCc1u8ZHiFubM4bel6FaWPvnxzW0FEbWzjfl3/zWwG+zNaQE5scENb0WkM7T5lfcJ4lRW1FrwnifRMB4lBsRaZKcOFndIcDchUmkNGvhvJAXyMGclMXOkdh3uhLjcOHuXsQLCx2h0K1unYNrmjxCp4WNe0OYQ5rmhwcMw4HMFRqvRp68BEcgzG3mpfwyNG0H3usN28G4mr41kfvt8wVia+P3vRx+iqNHTtmZiALCCWPjNsUb25OYe0HfvFjvUnmghqWdJR/iPwn6rE6Ub7rz4N/mo/NhMAQ1tOlODD4kBYnSjv+mP1f0WvCF9sOCD6dIybmtHmV9GkJN7WnzCxuF8xIJcFeDk8YT5j+imKnLlmdJ82Bia5zb2u0Oe5vwtBJCKtUXxjgQCNhF19UFbp132YHF30K594V7p09T4j8lSvCojuWBWxwWBCDWVgVsIWtyDW8q10BN1m+KqXrfoiW0tuII+qDqIHbRwPzz+qmMKq4X9LvHyU9r0RKDlkHKKHrIPQSbr7dR+cTnEEhFH5xOdUVIS6jc6vhlRFPH9hUvh2MkDqiLg03AnjHc5zXD/MPBTTIqvXCXBFHONtPURvP+U881LfsDZMXwDgtpmVESpl5isY8ZMqvsX8BO1pMTu9zA5vwtVuZFzetV3Ukpb142idnHHERI3zw28VPp68PY17Tk5oeO4i4QWnOL4ZVXGpWJqkFiZVjzqrTVLA1aotOdWJmVWapYmqQWhmWmos9jmkA3FrOF233XG/cq41Sw9qUE3UrSgxOgJuASW4aaeniabnF0pOtc8Du7V2K8tirHNqsQbVPwvDg4vApG78mg5gcCNoXqLXXAI2EXSqqtN7WdzvoqlwVvpra3ud9FVOCDQ5q0vCkuCi1nUd3W88kGiKoY/o4XxkmzXmxY/fa46p7DZRpiRtJVTDUudHiBLbklodbFiYS5pBH5b8Va6Qf0rjY5ocPEXQR3lbKB9pWH8QHnl9VHLkjfZwPAg+qDrWv6Q8QprZVVudZ3ipONBPEq+86q/nE51EWHPL5z6rjMsTMirIzrE1CrTOsDUILM1C+GoVWahYmpQZ6xs56jqIj+8p5WeJYQPVU1DpLHFG+/XjY/wDU0H6qykqMjfgVxGr1R/g6b/xYR/62oOpdU3yOYORHYqjVaoIooGk3LIxFfjzZLP8AisPaVW6AqPsP9Wcju559lUdQalYmpVT7QsTUoLY1KxNUqk1SxNUgtjVLH2lVJqliartQW5qCsDUKoNSsfaUV9rHXnB5tzh0em6ZrIh/p4rk+C9rpm2Y0HaGgei8W1T0f7VpIdFjmsIc9+HFIGtAuCXZDeLNuc9y9tUorNMjqfF/xVS5XWmB0Wn8VvQ/yVM9Bpco1WLsPd/VSXLS8IPO6Y4ZGXBFhUONwRc5DFb5dll01TJdsZ4wxnzaLLDSminusAG2ccPO3F42HrEg53tw2myVTgXHDsFmgdgyCDXdF9DDwWXNngfIqi+lkz8lJMirp39IfD8gt5eoJBlWBmUV0q0vmQTHTLU6dQnzrS+dBPdULWahVzqha3VCCyNQsTUKsNQsDUIJekq8MhleTkyJ7/JpK5bRz8EETPdiYzyaB9FnrXV/4fmxtne2H4T0pP4Gu81X+0ILN9XYEk5AXPgoOhJiKaK+RLA8jgXdI/NVulZ7x4Ac5TzfcD1z4NxeikmoDRtsAPIKi1NQsTUKGI5Dsjd42Z/uIWQppPdDe97P+JKCQahfDOtIo5N7ox3GRx/2BffYTvl8o7+pegzM6xNQvklI1oJL3mzSbfZtGQ7ifVVXtQ3keaC0NQt2j4nzSsijF3yPDQN2e88ABme4qBQUc85AghkmvvYxzm/q2DvJXreoOp5pBz1TYzubYNBu2Fp2i+9x3nwG8mC01Q1YZQxkYudlfm+Ui1/wtBzDey6v0RQRNJtvGewg+ufpdUTl0lQzExw4tI9FzhQaXBa3BbnBYOCo0OasMI4Lc4LAhBoeFHepMq0OCDXVu+0PZb0AWUkqj1T7yu/M4eVwo8kyDfJMo8k6iSzqFNVDignyVCjvqVVvrbkBt3E5BouXHuA2q0otWa+bq07owfvSkRD9J6Xog0uqVqdU9q6ak5Np3ft6ljOLY2Ok/icW/JW9NybUo/aSTS9he1jf4Wg+qDz51UOK1SV7WglzgANpJAAXrFPqPo9mynDvzvll/3uKsafQNJH+zpoWEbxFGD52TR+ey6SpmxtY5zWgsjYGuc6x6zyBsJsLDcB2kKyh1crX9SknPfE9gPi4AL9BNaBkBbsGQX1NH5fq2OikdzrHNkb0DGWkPj32sdl8jffktVIx8kjS8WAcCG7T3n+S9I5VtIwyVHNta0uijwvlsMdz0sOL8I8i8rz2kxABwPb2qTqW2fjp34rzzz1fbpUuqYSvI6x87H0WDmcST3krTmunStG0geIWBqme8Dbhn8lTMYNzSe2xsuu5O9ANqaoGRuKOECVzTsc6/QaRwvc/DbegtdTtASyzxSSQHmM3F0jQGuGE4eg7NwJtusvS2aOhb1YY29zGD6KUiyAREQEREBc9Vx4XuHBx8jmPQhdCqnTEdnB3EW8R/T5IKwhaytpWtyo1la3FZvWohBqesI29Id62uatcpwtc7gw+ZyHzQUrpbuc7vPqq+oq1lWThkRJyuQPLb81a6ualS1FpKvFBEcxHsmkHb7jfXuyKDnaaOaofgp43Su3hvVb2uccmjvK7DRHJxezq2XF/2YiWt7nSHM+AHeu50fQRQMEcDGxsH3Wi3iTtJ7TmpKaIOjNEQU4tTxMi4loGJ35nbXeJU5EUBERAREQFS646Skp6OSSEdPJocQS2Muyxnu8r2urpcvyiaHmqqMxwXdaRr3RB2EytAPRB2Eg2Njw7kq82Sy2bHiNfc9G5c57iXOOZN83Entz81sbT2AAUigp2AloJxXwnHfG2xsQb53VnU04BAbwzU44+MdfP5fs631FZFAspIwLl2xu3hdTWxrQ9oOJrux2/Z/wDQtuCtc4kk48rkAX7QNzb7wvReSOt+0kjFiHRB5dvxRkNtff1z5Lz1zgNzRbPYBftzGW5em8luiyHPnIs3BzTcgMTiQ55y4WHmeCUeiIiLKiIiAiIgKNpCHHGQNo6Q7xu8cx4qSiDmNqwcFNr4MDzbY67h2H7w+viopCojuCwwqQ5qxwoI5aq3TsuGMN3ud6DP52VzhXLaUm52ezekG9AAbzfO3aSbeSDoNTNCxyfbStxmN1owc2h1gS+28i4A4WK7ZQ9EUfMwMj3ht3Hi45uPmSpigIiICIiAiIgIiICxkkDQXOIaACS4kAADaSdwWS8z5QNYjM80sDvs2m0rh+8ePuX90ZX4nLdmHF6XDZamaWM2Ekz5Buyc4uHzX2lqPuvyPHcVKjpxawzX2s0eC0tcS3E0i4NnNuLXB3HgtAQsKXRzqmpiiiNnPfYu24WbXuPYG39BvUDR2j20kWBri/MuJO0k9gXrGoOrJpmGacWnlaBh/wCjHtDPzHIu7gN1zBopeTmBrgXyve0fcDWsuOBI+ll2NPA2NgZG0Ma0WDRkAFsRQEREBERAREQEREGmrpxI0tOW8HgdxVE5pBLXCzhtHHtHYujUerpGyDpZEbHDJwQUBC+4VIl0bMNlpBxvhPkVW1rKvqx07nHiTG2Md5xXKog6f0mImWaek7IdnFyy1G0KXO56QdFp6N/vP/k35/lWzRep0j5OcrX53vgac+64yaO702rtYomtaGsAa1oADQLAAbAAgzREUBERAREQEREBERBR646XNNSucw2keebj7HHa7waCe+3FeSU7P73rpdf9I87VFg6sI5sdrjZ0h88LfgK59qokMlw9UC/HaVqkfxXy60VD7DLM7gNpPAKjqOT/AEJz85nlF44HAMB2Om2g9zQQe8t4L09VurmjfZqWKLe1t3ni93Sef1E+FlUa/a5xaMgxOAkmkuIYL2xkbXO4MFxc9wGZWRa6waw01FHjqpRGDk1vWkkPBjBm76b7LzjSXLGb/wCGpmtZufM4lzvgZs/UV5LpjTc1TM6eqkMsjjt2Bo3MY37rRuA7zmSV0vJ/qNNpN5e9xhp2HC6UAFznWvgjByuARdxyFxkdio7TR/LUwECppza+b4jmO5jzn5hei6uay0tfGZKSUSAGzm2LZIzwew5t+R3XXGa08l1C3R0/ssRbPHE6ZkpfI+R72NvhNzazgLWtbO4sV4rqfrLJQVUdTGTZpAkYP3sJ67LcbZjgQFB+tEWEUgc0OacTXAOBGwgi4KzQEREBERAREQEREBERAREQEREBERAREQFD0xXCCB8pF8LchsxOOTR4kgKYuE5RtJ3LIGHZ9o8DZcizAfDEf0oOIcSXEk3JJz943u4+JufFfUAQrQxcVbak6O9ormXF2Qfbu4Ygfsh+rP4CqSZ1gvStRKJlLQGeYiPnGmpke4hoZEBdlydgDOl2YioLjWjWCGgpX1E56LcmsHXleeqxo4n0AJOQK/Mml9J1Gkax0soMksrrNjaC4MaLlsbB7rRf1J2lWnKLri7SVVibdtPES2CM5Zb5XD3negsON/ReRfUrm4vbalnTmYWwMP3IXDOS25zxs4N/MQg8MMl8xnlkOK/W2quh20dFBTsH7OJocdmJ5zkce0uLj4r8s6Z0U+hrZKeUG8E1gT99gIdG74m4T4r1ap5bnOleKelYYw4hpklcx7wNjiA2zb8M0HscgGE4tlje+y29fjURWyBuBkDuIGwr0rWblRq6yF8IMNGx7S15jeXyuaci3GdgIyNhftXEaM0ZJVTR09OMb5XhjTbIcXn8LRdxPAIP0xyeSl+iaEuzPscIucybMAB9F0KjaMomwQRQx9WKJkTfysaGj0CkqAiIgIiICIiAiIgIiICIiAiIgIiICIiCo1m00KSHHbE9xwMbuLrE3PYACV5ZIXOc58hLnOJc5x2knaV7DX0EU7CyZgkadx3HiDtB7RmuE01qVNFd1KTUM2804gTN/K7Y8d9j3qwcq4LU8rZK6zi1wLHDIscC17T2tOYUOolwgk7lRK0VQ+01MUO57+meEbek833dEEd5CjcrevoqiaOicPZ2Ec5K09Goc05Mbb920gZ/eI4DPmNK6SlzbG50LXxFshBw42EglmLbhOEXGVxt4LoNQ+TKWsLZakOp6bbmCyaoHBg2tYffO7q7biDTyVaie3S8/Ut/wsTswdlTIP3Y4sB6x+Hjb9DAcFpoqSOGNscLBGxjQxrGizWgbAAt6g4vlE5PodJsDw7mKljcLJ7Xa5uZ5uRu9tybHaL94PgOnNTa6klLJ6aTgJI2ulhkH4XtFvA2PEL9ZIg/MervJrpCpsW0xp2H97UXit2hjhiPZZvivb9RNRINGsLgefne2z6hwsbbS1jc8Db23kmwuchbrUQEREBERAREQEREBERAREQEREBERAREQEREBERBB0poeCpFqiJstthIs9v5XjNvgVytZyaU7j9nPNEPcJjkaB2Fzb+ZKIg30fJjoxji99P7S8m5dM98gPwXDP4V2ICIgIiICIiAiIgIiICIiD//2Q=="/>
          <p:cNvSpPr>
            <a:spLocks noChangeAspect="1" noChangeArrowheads="1"/>
          </p:cNvSpPr>
          <p:nvPr/>
        </p:nvSpPr>
        <p:spPr bwMode="auto">
          <a:xfrm>
            <a:off x="155575" y="-2827338"/>
            <a:ext cx="7505700" cy="5895976"/>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7526" name="AutoShape 6" descr="data:image/jpeg;base64,/9j/4AAQSkZJRgABAQAAAQABAAD/2wCEAAkGBxISEBQUDxIVDxUUEBQQFhAVFBAQDxAUGBcWFxQVFxQYHSggGBolGxYVITEhJSkrLi4uFx8zODMsNygtLisBCgoKDQwNFA8PFSwcFBk3NzcuNCwsKyw3Ny0uNyssLTgsLDI3KzcsLC8vLis3NywrLCsrKysrLy4rLCs3KyssLP/AABEIAMcA/QMBIgACEQEDEQH/xAAcAAEAAgMBAQEAAAAAAAAAAAAABAUCAwYHAQj/xABDEAABAwICBQkFBQYFBQAAAAABAAIDBBESIQUGMUFRBxMiMmFxgZGhFFKCscEjQmJykjNDotHh8CRzg7LCU2N0o/H/xAAXAQEBAQEAAAAAAAAAAAAAAAAAAQID/8QAHBEBAQEBAAIDAAAAAAAAAAAAAAERAgNBEhNR/9oADAMBAAIRAxEAPwD3FERAWuSZres4Dsvn5Kq0tpXD0Yz3n+So/aHE7UHYCcdvft+S2NcDszXJU1c5h2roKOpEgu3I7xuKCcixY6/8uCyQEREBERAREQEREBERAREQEREBERAREQEREBERAREQFC0rVc3HltOQ+p/vipq5vTk+KS25uXjvQVbzdaysysCqMrqRRVZjcCFEBS6DtY5QQHDYRn3f0Uhc/q/V3uw94/v+9iuOew7RcXtfgN2XmPBQSEWLHgi4N1kgIiICIiAiIgIiICIiAiIgIiICIiAiIgIiICIiDGR9gSdwJ8lx0zrkk7zddRpV9ondth5lcu5BpcsCtjlgVRrKFfSsUG6jnwPae1dbjvY7iLeez1t5rinLpdFz44hxGSCc1u8ZHiFubM4bel6FaWPvnxzW0FEbWzjfl3/zWwG+zNaQE5scENb0WkM7T5lfcJ4lRW1FrwnifRMB4lBsRaZKcOFndIcDchUmkNGvhvJAXyMGclMXOkdh3uhLjcOHuXsQLCx2h0K1unYNrmjxCp4WNe0OYQ5rmhwcMw4HMFRqvRp68BEcgzG3mpfwyNG0H3usN28G4mr41kfvt8wVia+P3vRx+iqNHTtmZiALCCWPjNsUb25OYe0HfvFjvUnmghqWdJR/iPwn6rE6Ub7rz4N/mo/NhMAQ1tOlODD4kBYnSjv+mP1f0WvCF9sOCD6dIybmtHmV9GkJN7WnzCxuF8xIJcFeDk8YT5j+imKnLlmdJ82Bia5zb2u0Oe5vwtBJCKtUXxjgQCNhF19UFbp132YHF30K594V7p09T4j8lSvCojuWBWxwWBCDWVgVsIWtyDW8q10BN1m+KqXrfoiW0tuII+qDqIHbRwPzz+qmMKq4X9LvHyU9r0RKDlkHKKHrIPQSbr7dR+cTnEEhFH5xOdUVIS6jc6vhlRFPH9hUvh2MkDqiLg03AnjHc5zXD/MPBTTIqvXCXBFHONtPURvP+U881LfsDZMXwDgtpmVESpl5isY8ZMqvsX8BO1pMTu9zA5vwtVuZFzetV3Ukpb142idnHHERI3zw28VPp68PY17Tk5oeO4i4QWnOL4ZVXGpWJqkFiZVjzqrTVLA1aotOdWJmVWapYmqQWhmWmos9jmkA3FrOF233XG/cq41Sw9qUE3UrSgxOgJuASW4aaeniabnF0pOtc8Du7V2K8tirHNqsQbVPwvDg4vApG78mg5gcCNoXqLXXAI2EXSqqtN7WdzvoqlwVvpra3ud9FVOCDQ5q0vCkuCi1nUd3W88kGiKoY/o4XxkmzXmxY/fa46p7DZRpiRtJVTDUudHiBLbklodbFiYS5pBH5b8Va6Qf0rjY5ocPEXQR3lbKB9pWH8QHnl9VHLkjfZwPAg+qDrWv6Q8QprZVVudZ3ipONBPEq+86q/nE51EWHPL5z6rjMsTMirIzrE1CrTOsDUILM1C+GoVWahYmpQZ6xs56jqIj+8p5WeJYQPVU1DpLHFG+/XjY/wDU0H6qykqMjfgVxGr1R/g6b/xYR/62oOpdU3yOYORHYqjVaoIooGk3LIxFfjzZLP8AisPaVW6AqPsP9Wcju559lUdQalYmpVT7QsTUoLY1KxNUqk1SxNUgtjVLH2lVJqliartQW5qCsDUKoNSsfaUV9rHXnB5tzh0em6ZrIh/p4rk+C9rpm2Y0HaGgei8W1T0f7VpIdFjmsIc9+HFIGtAuCXZDeLNuc9y9tUorNMjqfF/xVS5XWmB0Wn8VvQ/yVM9Bpco1WLsPd/VSXLS8IPO6Y4ZGXBFhUONwRc5DFb5dll01TJdsZ4wxnzaLLDSminusAG2ccPO3F42HrEg53tw2myVTgXHDsFmgdgyCDXdF9DDwWXNngfIqi+lkz8lJMirp39IfD8gt5eoJBlWBmUV0q0vmQTHTLU6dQnzrS+dBPdULWahVzqha3VCCyNQsTUKsNQsDUIJekq8MhleTkyJ7/JpK5bRz8EETPdiYzyaB9FnrXV/4fmxtne2H4T0pP4Gu81X+0ILN9XYEk5AXPgoOhJiKaK+RLA8jgXdI/NVulZ7x4Ac5TzfcD1z4NxeikmoDRtsAPIKi1NQsTUKGI5Dsjd42Z/uIWQppPdDe97P+JKCQahfDOtIo5N7ox3GRx/2BffYTvl8o7+pegzM6xNQvklI1oJL3mzSbfZtGQ7ifVVXtQ3keaC0NQt2j4nzSsijF3yPDQN2e88ABme4qBQUc85AghkmvvYxzm/q2DvJXreoOp5pBz1TYzubYNBu2Fp2i+9x3nwG8mC01Q1YZQxkYudlfm+Ui1/wtBzDey6v0RQRNJtvGewg+ufpdUTl0lQzExw4tI9FzhQaXBa3BbnBYOCo0OasMI4Lc4LAhBoeFHepMq0OCDXVu+0PZb0AWUkqj1T7yu/M4eVwo8kyDfJMo8k6iSzqFNVDignyVCjvqVVvrbkBt3E5BouXHuA2q0otWa+bq07owfvSkRD9J6Xog0uqVqdU9q6ak5Np3ft6ljOLY2Ok/icW/JW9NybUo/aSTS9he1jf4Wg+qDz51UOK1SV7WglzgANpJAAXrFPqPo9mynDvzvll/3uKsafQNJH+zpoWEbxFGD52TR+ey6SpmxtY5zWgsjYGuc6x6zyBsJsLDcB2kKyh1crX9SknPfE9gPi4AL9BNaBkBbsGQX1NH5fq2OikdzrHNkb0DGWkPj32sdl8jffktVIx8kjS8WAcCG7T3n+S9I5VtIwyVHNta0uijwvlsMdz0sOL8I8i8rz2kxABwPb2qTqW2fjp34rzzz1fbpUuqYSvI6x87H0WDmcST3krTmunStG0geIWBqme8Dbhn8lTMYNzSe2xsuu5O9ANqaoGRuKOECVzTsc6/QaRwvc/DbegtdTtASyzxSSQHmM3F0jQGuGE4eg7NwJtusvS2aOhb1YY29zGD6KUiyAREQEREBc9Vx4XuHBx8jmPQhdCqnTEdnB3EW8R/T5IKwhaytpWtyo1la3FZvWohBqesI29Id62uatcpwtc7gw+ZyHzQUrpbuc7vPqq+oq1lWThkRJyuQPLb81a6ualS1FpKvFBEcxHsmkHb7jfXuyKDnaaOaofgp43Su3hvVb2uccmjvK7DRHJxezq2XF/2YiWt7nSHM+AHeu50fQRQMEcDGxsH3Wi3iTtJ7TmpKaIOjNEQU4tTxMi4loGJ35nbXeJU5EUBERAREQFS646Skp6OSSEdPJocQS2Muyxnu8r2urpcvyiaHmqqMxwXdaRr3RB2EytAPRB2Eg2Njw7kq82Sy2bHiNfc9G5c57iXOOZN83Entz81sbT2AAUigp2AloJxXwnHfG2xsQb53VnU04BAbwzU44+MdfP5fs631FZFAspIwLl2xu3hdTWxrQ9oOJrux2/Z/wDQtuCtc4kk48rkAX7QNzb7wvReSOt+0kjFiHRB5dvxRkNtff1z5Lz1zgNzRbPYBftzGW5em8luiyHPnIs3BzTcgMTiQ55y4WHmeCUeiIiLKiIiAiIgKNpCHHGQNo6Q7xu8cx4qSiDmNqwcFNr4MDzbY67h2H7w+viopCojuCwwqQ5qxwoI5aq3TsuGMN3ud6DP52VzhXLaUm52ezekG9AAbzfO3aSbeSDoNTNCxyfbStxmN1owc2h1gS+28i4A4WK7ZQ9EUfMwMj3ht3Hi45uPmSpigIiICIiAiIgIiICxkkDQXOIaACS4kAADaSdwWS8z5QNYjM80sDvs2m0rh+8ePuX90ZX4nLdmHF6XDZamaWM2Ekz5Buyc4uHzX2lqPuvyPHcVKjpxawzX2s0eC0tcS3E0i4NnNuLXB3HgtAQsKXRzqmpiiiNnPfYu24WbXuPYG39BvUDR2j20kWBri/MuJO0k9gXrGoOrJpmGacWnlaBh/wCjHtDPzHIu7gN1zBopeTmBrgXyve0fcDWsuOBI+ll2NPA2NgZG0Ma0WDRkAFsRQEREBERAREQEREGmrpxI0tOW8HgdxVE5pBLXCzhtHHtHYujUerpGyDpZEbHDJwQUBC+4VIl0bMNlpBxvhPkVW1rKvqx07nHiTG2Md5xXKog6f0mImWaek7IdnFyy1G0KXO56QdFp6N/vP/k35/lWzRep0j5OcrX53vgac+64yaO702rtYomtaGsAa1oADQLAAbAAgzREUBERAREQEREBERBR646XNNSucw2keebj7HHa7waCe+3FeSU7P73rpdf9I87VFg6sI5sdrjZ0h88LfgK59qokMlw9UC/HaVqkfxXy60VD7DLM7gNpPAKjqOT/AEJz85nlF44HAMB2Om2g9zQQe8t4L09VurmjfZqWKLe1t3ni93Sef1E+FlUa/a5xaMgxOAkmkuIYL2xkbXO4MFxc9wGZWRa6waw01FHjqpRGDk1vWkkPBjBm76b7LzjSXLGb/wCGpmtZufM4lzvgZs/UV5LpjTc1TM6eqkMsjjt2Bo3MY37rRuA7zmSV0vJ/qNNpN5e9xhp2HC6UAFznWvgjByuARdxyFxkdio7TR/LUwECppza+b4jmO5jzn5hei6uay0tfGZKSUSAGzm2LZIzwew5t+R3XXGa08l1C3R0/ssRbPHE6ZkpfI+R72NvhNzazgLWtbO4sV4rqfrLJQVUdTGTZpAkYP3sJ67LcbZjgQFB+tEWEUgc0OacTXAOBGwgi4KzQEREBERAREQEREBERAREQEREBERAREQFD0xXCCB8pF8LchsxOOTR4kgKYuE5RtJ3LIGHZ9o8DZcizAfDEf0oOIcSXEk3JJz943u4+JufFfUAQrQxcVbak6O9ormXF2Qfbu4Ygfsh+rP4CqSZ1gvStRKJlLQGeYiPnGmpke4hoZEBdlydgDOl2YioLjWjWCGgpX1E56LcmsHXleeqxo4n0AJOQK/Mml9J1Gkax0soMksrrNjaC4MaLlsbB7rRf1J2lWnKLri7SVVibdtPES2CM5Zb5XD3negsON/ReRfUrm4vbalnTmYWwMP3IXDOS25zxs4N/MQg8MMl8xnlkOK/W2quh20dFBTsH7OJocdmJ5zkce0uLj4r8s6Z0U+hrZKeUG8E1gT99gIdG74m4T4r1ap5bnOleKelYYw4hpklcx7wNjiA2zb8M0HscgGE4tlje+y29fjURWyBuBkDuIGwr0rWblRq6yF8IMNGx7S15jeXyuaci3GdgIyNhftXEaM0ZJVTR09OMb5XhjTbIcXn8LRdxPAIP0xyeSl+iaEuzPscIucybMAB9F0KjaMomwQRQx9WKJkTfysaGj0CkqAiIgIiICIiAiIgIiICIiAiIgIiICIiCo1m00KSHHbE9xwMbuLrE3PYACV5ZIXOc58hLnOJc5x2knaV7DX0EU7CyZgkadx3HiDtB7RmuE01qVNFd1KTUM2804gTN/K7Y8d9j3qwcq4LU8rZK6zi1wLHDIscC17T2tOYUOolwgk7lRK0VQ+01MUO57+meEbek833dEEd5CjcrevoqiaOicPZ2Ec5K09Goc05Mbb920gZ/eI4DPmNK6SlzbG50LXxFshBw42EglmLbhOEXGVxt4LoNQ+TKWsLZakOp6bbmCyaoHBg2tYffO7q7biDTyVaie3S8/Ut/wsTswdlTIP3Y4sB6x+Hjb9DAcFpoqSOGNscLBGxjQxrGizWgbAAt6g4vlE5PodJsDw7mKljcLJ7Xa5uZ5uRu9tybHaL94PgOnNTa6klLJ6aTgJI2ulhkH4XtFvA2PEL9ZIg/MervJrpCpsW0xp2H97UXit2hjhiPZZvivb9RNRINGsLgefne2z6hwsbbS1jc8Db23kmwuchbrUQEREBERAREQEREBERAREQEREBERAREQEREBERBB0poeCpFqiJstthIs9v5XjNvgVytZyaU7j9nPNEPcJjkaB2Fzb+ZKIg30fJjoxji99P7S8m5dM98gPwXDP4V2ICIgIiICIiAiIgIiICIiD//2Q=="/>
          <p:cNvSpPr>
            <a:spLocks noChangeAspect="1" noChangeArrowheads="1"/>
          </p:cNvSpPr>
          <p:nvPr/>
        </p:nvSpPr>
        <p:spPr bwMode="auto">
          <a:xfrm>
            <a:off x="155575" y="-2827338"/>
            <a:ext cx="7505700" cy="5895976"/>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107528" name="Picture 8" descr="ER-520"/>
          <p:cNvPicPr>
            <a:picLocks noChangeAspect="1" noChangeArrowheads="1"/>
          </p:cNvPicPr>
          <p:nvPr/>
        </p:nvPicPr>
        <p:blipFill>
          <a:blip r:embed="rId3"/>
          <a:srcRect/>
          <a:stretch>
            <a:fillRect/>
          </a:stretch>
        </p:blipFill>
        <p:spPr bwMode="auto">
          <a:xfrm>
            <a:off x="7220609" y="4773373"/>
            <a:ext cx="1171575" cy="990601"/>
          </a:xfrm>
          <a:prstGeom prst="rect">
            <a:avLst/>
          </a:prstGeom>
          <a:noFill/>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Engineering Controls – Protective Housing</a:t>
            </a:r>
            <a:endParaRPr lang="en-US" dirty="0"/>
          </a:p>
        </p:txBody>
      </p:sp>
      <p:sp>
        <p:nvSpPr>
          <p:cNvPr id="3" name="Content Placeholder 2"/>
          <p:cNvSpPr>
            <a:spLocks noGrp="1"/>
          </p:cNvSpPr>
          <p:nvPr>
            <p:ph idx="1"/>
          </p:nvPr>
        </p:nvSpPr>
        <p:spPr>
          <a:xfrm>
            <a:off x="457200" y="1493086"/>
            <a:ext cx="6265754" cy="4525963"/>
          </a:xfrm>
        </p:spPr>
        <p:txBody>
          <a:bodyPr>
            <a:normAutofit fontScale="85000" lnSpcReduction="10000"/>
          </a:bodyPr>
          <a:lstStyle/>
          <a:p>
            <a:r>
              <a:rPr lang="en-US" u="sng" dirty="0" smtClean="0"/>
              <a:t>Protective Housing:</a:t>
            </a:r>
            <a:r>
              <a:rPr lang="en-US" dirty="0" smtClean="0"/>
              <a:t> Shall be provided for all classes of lasers and laser systems. Protective housing may require interlocks</a:t>
            </a:r>
          </a:p>
          <a:p>
            <a:pPr>
              <a:buNone/>
            </a:pPr>
            <a:endParaRPr lang="en-US" dirty="0" smtClean="0"/>
          </a:p>
          <a:p>
            <a:r>
              <a:rPr lang="en-US" dirty="0" smtClean="0"/>
              <a:t>Operating a class 3B or 4 laser without protective housing may be necessary in research areas and during services.  In these cases control measures must be instituted which may include:</a:t>
            </a:r>
          </a:p>
          <a:p>
            <a:pPr lvl="1"/>
            <a:r>
              <a:rPr lang="en-US" dirty="0" smtClean="0"/>
              <a:t>Creation of a laser control area</a:t>
            </a:r>
          </a:p>
          <a:p>
            <a:pPr lvl="1"/>
            <a:endParaRPr lang="en-US" dirty="0" smtClean="0"/>
          </a:p>
          <a:p>
            <a:pPr lvl="1"/>
            <a:r>
              <a:rPr lang="en-US" dirty="0" smtClean="0"/>
              <a:t>Eye protection</a:t>
            </a:r>
          </a:p>
          <a:p>
            <a:pPr lvl="1"/>
            <a:endParaRPr lang="en-US" dirty="0" smtClean="0"/>
          </a:p>
          <a:p>
            <a:pPr lvl="1"/>
            <a:r>
              <a:rPr lang="en-US" dirty="0" smtClean="0"/>
              <a:t>Appropriate barriers</a:t>
            </a:r>
          </a:p>
          <a:p>
            <a:pPr lvl="1"/>
            <a:endParaRPr lang="en-US" dirty="0" smtClean="0"/>
          </a:p>
          <a:p>
            <a:pPr lvl="1"/>
            <a:r>
              <a:rPr lang="en-US" dirty="0" smtClean="0"/>
              <a:t>Administrative and procedural controls</a:t>
            </a:r>
          </a:p>
          <a:p>
            <a:pPr lvl="1"/>
            <a:endParaRPr lang="en-US" dirty="0" smtClean="0"/>
          </a:p>
          <a:p>
            <a:pPr lvl="1"/>
            <a:r>
              <a:rPr lang="en-US" dirty="0" smtClean="0"/>
              <a:t>Education and training</a:t>
            </a:r>
          </a:p>
          <a:p>
            <a:endParaRPr lang="en-US" dirty="0" smtClean="0"/>
          </a:p>
          <a:p>
            <a:endParaRPr lang="en-US" dirty="0"/>
          </a:p>
        </p:txBody>
      </p:sp>
      <p:sp>
        <p:nvSpPr>
          <p:cNvPr id="5" name="Slide Number Placeholder 4"/>
          <p:cNvSpPr>
            <a:spLocks noGrp="1"/>
          </p:cNvSpPr>
          <p:nvPr>
            <p:ph type="sldNum" sz="quarter" idx="12"/>
          </p:nvPr>
        </p:nvSpPr>
        <p:spPr>
          <a:xfrm>
            <a:off x="6547564" y="6356350"/>
            <a:ext cx="2133600" cy="365125"/>
          </a:xfrm>
        </p:spPr>
        <p:txBody>
          <a:bodyPr/>
          <a:lstStyle/>
          <a:p>
            <a:fld id="{9F8FBD0B-D5BA-AC4A-B182-CCF391B5588A}" type="slidenum">
              <a:rPr lang="en-US" smtClean="0"/>
              <a:pPr/>
              <a:t>24</a:t>
            </a:fld>
            <a:endParaRPr lang="en-US"/>
          </a:p>
        </p:txBody>
      </p:sp>
      <p:pic>
        <p:nvPicPr>
          <p:cNvPr id="7" name="Picture 6" descr="barrier.jpg"/>
          <p:cNvPicPr>
            <a:picLocks noChangeAspect="1"/>
          </p:cNvPicPr>
          <p:nvPr/>
        </p:nvPicPr>
        <p:blipFill>
          <a:blip r:embed="rId2" cstate="print"/>
          <a:stretch>
            <a:fillRect/>
          </a:stretch>
        </p:blipFill>
        <p:spPr>
          <a:xfrm>
            <a:off x="7320982" y="3913588"/>
            <a:ext cx="1167562" cy="1433589"/>
          </a:xfrm>
          <a:prstGeom prst="rect">
            <a:avLst/>
          </a:prstGeom>
        </p:spPr>
      </p:pic>
      <p:sp>
        <p:nvSpPr>
          <p:cNvPr id="10" name="TextBox 9"/>
          <p:cNvSpPr txBox="1"/>
          <p:nvPr/>
        </p:nvSpPr>
        <p:spPr>
          <a:xfrm>
            <a:off x="7611381" y="5347177"/>
            <a:ext cx="877163" cy="369332"/>
          </a:xfrm>
          <a:prstGeom prst="rect">
            <a:avLst/>
          </a:prstGeom>
          <a:noFill/>
        </p:spPr>
        <p:txBody>
          <a:bodyPr wrap="none" rtlCol="0">
            <a:spAutoFit/>
          </a:bodyPr>
          <a:lstStyle/>
          <a:p>
            <a:r>
              <a:rPr lang="en-US" dirty="0" smtClean="0"/>
              <a:t>Barrier</a:t>
            </a:r>
            <a:endParaRPr lang="en-US" dirty="0"/>
          </a:p>
        </p:txBody>
      </p:sp>
      <p:pic>
        <p:nvPicPr>
          <p:cNvPr id="12" name="Picture 11" descr="flow cytometer.jpg"/>
          <p:cNvPicPr>
            <a:picLocks noChangeAspect="1"/>
          </p:cNvPicPr>
          <p:nvPr/>
        </p:nvPicPr>
        <p:blipFill>
          <a:blip r:embed="rId3" cstate="print"/>
          <a:stretch>
            <a:fillRect/>
          </a:stretch>
        </p:blipFill>
        <p:spPr>
          <a:xfrm>
            <a:off x="6910576" y="1699490"/>
            <a:ext cx="1776224" cy="1437813"/>
          </a:xfrm>
          <a:prstGeom prst="rect">
            <a:avLst/>
          </a:prstGeom>
        </p:spPr>
      </p:pic>
      <p:sp>
        <p:nvSpPr>
          <p:cNvPr id="13" name="TextBox 12"/>
          <p:cNvSpPr txBox="1"/>
          <p:nvPr/>
        </p:nvSpPr>
        <p:spPr>
          <a:xfrm>
            <a:off x="6904940" y="3334327"/>
            <a:ext cx="1943962" cy="369332"/>
          </a:xfrm>
          <a:prstGeom prst="rect">
            <a:avLst/>
          </a:prstGeom>
          <a:noFill/>
        </p:spPr>
        <p:txBody>
          <a:bodyPr wrap="square" rtlCol="0">
            <a:spAutoFit/>
          </a:bodyPr>
          <a:lstStyle/>
          <a:p>
            <a:r>
              <a:rPr lang="en-US" dirty="0" smtClean="0"/>
              <a:t>Protective Housing</a:t>
            </a:r>
            <a:endParaRPr lang="en-US"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Engineering Controls – Beam Path</a:t>
            </a:r>
            <a:endParaRPr lang="en-US" dirty="0"/>
          </a:p>
        </p:txBody>
      </p:sp>
      <p:sp>
        <p:nvSpPr>
          <p:cNvPr id="3" name="Content Placeholder 2"/>
          <p:cNvSpPr>
            <a:spLocks noGrp="1"/>
          </p:cNvSpPr>
          <p:nvPr>
            <p:ph idx="1"/>
          </p:nvPr>
        </p:nvSpPr>
        <p:spPr/>
        <p:txBody>
          <a:bodyPr>
            <a:normAutofit/>
          </a:bodyPr>
          <a:lstStyle/>
          <a:p>
            <a:r>
              <a:rPr lang="en-US" dirty="0" smtClean="0"/>
              <a:t>Beam path control for Class 3B and 4 lasers and laser systems shall be accomplished as follows:</a:t>
            </a:r>
          </a:p>
          <a:p>
            <a:pPr lvl="1"/>
            <a:r>
              <a:rPr lang="en-US" dirty="0" smtClean="0"/>
              <a:t>For an </a:t>
            </a:r>
            <a:r>
              <a:rPr lang="en-US" u="sng" dirty="0" smtClean="0"/>
              <a:t>unenclosed beam path</a:t>
            </a:r>
            <a:r>
              <a:rPr lang="en-US" dirty="0" smtClean="0"/>
              <a:t> the Laser Safety Officer (LSO) shall perform a hazard analysis that will depend on the:</a:t>
            </a:r>
          </a:p>
          <a:p>
            <a:pPr lvl="2"/>
            <a:r>
              <a:rPr lang="en-US" dirty="0" smtClean="0"/>
              <a:t>Environment</a:t>
            </a:r>
          </a:p>
          <a:p>
            <a:pPr lvl="2"/>
            <a:r>
              <a:rPr lang="en-US" dirty="0" smtClean="0"/>
              <a:t>Geometry of the application</a:t>
            </a:r>
          </a:p>
          <a:p>
            <a:pPr lvl="2"/>
            <a:r>
              <a:rPr lang="en-US" dirty="0" smtClean="0"/>
              <a:t>Spatial limitation of other hazards associated with the laser use</a:t>
            </a:r>
          </a:p>
          <a:p>
            <a:pPr lvl="2"/>
            <a:endParaRPr lang="en-US" dirty="0" smtClean="0"/>
          </a:p>
          <a:p>
            <a:pPr lvl="1"/>
            <a:r>
              <a:rPr lang="en-US" dirty="0" smtClean="0"/>
              <a:t>For a </a:t>
            </a:r>
            <a:r>
              <a:rPr lang="en-US" u="sng" dirty="0" smtClean="0"/>
              <a:t>limited beam path</a:t>
            </a:r>
            <a:r>
              <a:rPr lang="en-US" dirty="0" smtClean="0"/>
              <a:t> (i.e. the beam path is confined by design to limit the accessibility to the open beam) the Laser Safety Officer (LSO) shall perform a hazard analysis. </a:t>
            </a:r>
          </a:p>
          <a:p>
            <a:pPr lvl="2"/>
            <a:r>
              <a:rPr lang="en-US" dirty="0" smtClean="0"/>
              <a:t>Class 1 condition: If the hazard analysis determines that procedural controls can provide adequate protection, the laser system is effectively rendered a Class 1 laser</a:t>
            </a:r>
          </a:p>
          <a:p>
            <a:pPr lvl="2"/>
            <a:endParaRPr lang="en-US" dirty="0" smtClean="0"/>
          </a:p>
          <a:p>
            <a:pPr lvl="1"/>
            <a:r>
              <a:rPr lang="en-US" dirty="0" smtClean="0"/>
              <a:t>For an </a:t>
            </a:r>
            <a:r>
              <a:rPr lang="en-US" u="sng" dirty="0" smtClean="0"/>
              <a:t>entirely enclosed beam path</a:t>
            </a:r>
            <a:r>
              <a:rPr lang="en-US" dirty="0" smtClean="0"/>
              <a:t> where the enclosure fulfills all requirements of protective housing, the requirements for the “Class 1 condition” are fulfilled and no further controls are required</a:t>
            </a:r>
          </a:p>
          <a:p>
            <a:pPr lvl="2"/>
            <a:endParaRPr lang="en-US" dirty="0" smtClean="0"/>
          </a:p>
        </p:txBody>
      </p:sp>
      <p:sp>
        <p:nvSpPr>
          <p:cNvPr id="5" name="Slide Number Placeholder 4"/>
          <p:cNvSpPr>
            <a:spLocks noGrp="1"/>
          </p:cNvSpPr>
          <p:nvPr>
            <p:ph type="sldNum" sz="quarter" idx="12"/>
          </p:nvPr>
        </p:nvSpPr>
        <p:spPr/>
        <p:txBody>
          <a:bodyPr/>
          <a:lstStyle/>
          <a:p>
            <a:fld id="{9F8FBD0B-D5BA-AC4A-B182-CCF391B5588A}" type="slidenum">
              <a:rPr lang="en-US" smtClean="0"/>
              <a:pPr/>
              <a:t>25</a:t>
            </a:fld>
            <a:endParaRPr 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Administrative Controls</a:t>
            </a:r>
            <a:endParaRPr lang="en-US" dirty="0"/>
          </a:p>
        </p:txBody>
      </p:sp>
      <p:sp>
        <p:nvSpPr>
          <p:cNvPr id="3" name="Content Placeholder 2"/>
          <p:cNvSpPr>
            <a:spLocks noGrp="1"/>
          </p:cNvSpPr>
          <p:nvPr>
            <p:ph idx="1"/>
          </p:nvPr>
        </p:nvSpPr>
        <p:spPr>
          <a:xfrm>
            <a:off x="457200" y="1493086"/>
            <a:ext cx="8229600" cy="4863264"/>
          </a:xfrm>
        </p:spPr>
        <p:txBody>
          <a:bodyPr>
            <a:normAutofit/>
          </a:bodyPr>
          <a:lstStyle/>
          <a:p>
            <a:r>
              <a:rPr lang="en-US" dirty="0" smtClean="0"/>
              <a:t>Administrative or procedural controls are methods or instructions that specify rules and/or work practices in order to minimize the potential hazard associated with laser use</a:t>
            </a:r>
          </a:p>
          <a:p>
            <a:endParaRPr lang="en-US" dirty="0" smtClean="0"/>
          </a:p>
          <a:p>
            <a:r>
              <a:rPr lang="en-US" dirty="0" smtClean="0"/>
              <a:t>ANSI (American National Standards Institute) and the Labor Rule 50 of the New York State proved guides and regulations for lasers used in research, such as:</a:t>
            </a:r>
          </a:p>
          <a:p>
            <a:pPr lvl="1"/>
            <a:r>
              <a:rPr lang="en-US" dirty="0" smtClean="0"/>
              <a:t>Selecting a Laser Safety Officer (LSO) for the given institution who is responsible for overseeing the laser safety program</a:t>
            </a:r>
          </a:p>
          <a:p>
            <a:pPr>
              <a:buNone/>
            </a:pPr>
            <a:endParaRPr lang="en-US" dirty="0" smtClean="0"/>
          </a:p>
          <a:p>
            <a:pPr lvl="1"/>
            <a:r>
              <a:rPr lang="en-US" dirty="0" smtClean="0"/>
              <a:t>Developing standard operating procedures (SOP) and policies</a:t>
            </a:r>
          </a:p>
          <a:p>
            <a:pPr lvl="1">
              <a:buNone/>
            </a:pPr>
            <a:endParaRPr lang="en-US" dirty="0" smtClean="0"/>
          </a:p>
          <a:p>
            <a:pPr lvl="1"/>
            <a:r>
              <a:rPr lang="en-US" dirty="0" smtClean="0"/>
              <a:t>Creating laser safety education and training for laser users</a:t>
            </a:r>
          </a:p>
          <a:p>
            <a:pPr lvl="1">
              <a:buNone/>
            </a:pPr>
            <a:endParaRPr lang="en-US" dirty="0" smtClean="0"/>
          </a:p>
          <a:p>
            <a:pPr lvl="1"/>
            <a:r>
              <a:rPr lang="en-US" dirty="0" smtClean="0"/>
              <a:t>Developing an authorized user list. Only authorized personnel are allowed to operate and maintain the lasers and laser system</a:t>
            </a:r>
            <a:endParaRPr lang="en-US" dirty="0"/>
          </a:p>
        </p:txBody>
      </p:sp>
      <p:sp>
        <p:nvSpPr>
          <p:cNvPr id="5" name="Slide Number Placeholder 4"/>
          <p:cNvSpPr>
            <a:spLocks noGrp="1"/>
          </p:cNvSpPr>
          <p:nvPr>
            <p:ph type="sldNum" sz="quarter" idx="12"/>
          </p:nvPr>
        </p:nvSpPr>
        <p:spPr/>
        <p:txBody>
          <a:bodyPr/>
          <a:lstStyle/>
          <a:p>
            <a:fld id="{9F8FBD0B-D5BA-AC4A-B182-CCF391B5588A}" type="slidenum">
              <a:rPr lang="en-US" smtClean="0"/>
              <a:pPr/>
              <a:t>26</a:t>
            </a:fld>
            <a:endParaRPr 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Administrative Controls</a:t>
            </a:r>
            <a:endParaRPr lang="en-US" dirty="0"/>
          </a:p>
        </p:txBody>
      </p:sp>
      <p:sp>
        <p:nvSpPr>
          <p:cNvPr id="6" name="Content Placeholder 5"/>
          <p:cNvSpPr>
            <a:spLocks noGrp="1"/>
          </p:cNvSpPr>
          <p:nvPr>
            <p:ph idx="1"/>
          </p:nvPr>
        </p:nvSpPr>
        <p:spPr>
          <a:xfrm>
            <a:off x="457200" y="1345721"/>
            <a:ext cx="8229600" cy="665331"/>
          </a:xfrm>
        </p:spPr>
        <p:txBody>
          <a:bodyPr>
            <a:noAutofit/>
          </a:bodyPr>
          <a:lstStyle/>
          <a:p>
            <a:r>
              <a:rPr lang="en-US" dirty="0" smtClean="0"/>
              <a:t>Regulatory agencies may ask who the Laser Safety Officer (LSO) is at your campus. The LSOs for the Mount Sinai Health System are listed below:</a:t>
            </a:r>
          </a:p>
          <a:p>
            <a:pPr>
              <a:buNone/>
            </a:pPr>
            <a:endParaRPr lang="en-US" dirty="0" smtClean="0"/>
          </a:p>
        </p:txBody>
      </p:sp>
      <p:sp>
        <p:nvSpPr>
          <p:cNvPr id="7" name="Slide Number Placeholder 6"/>
          <p:cNvSpPr>
            <a:spLocks noGrp="1"/>
          </p:cNvSpPr>
          <p:nvPr>
            <p:ph type="sldNum" sz="quarter" idx="12"/>
          </p:nvPr>
        </p:nvSpPr>
        <p:spPr/>
        <p:txBody>
          <a:bodyPr/>
          <a:lstStyle/>
          <a:p>
            <a:fld id="{9F8FBD0B-D5BA-AC4A-B182-CCF391B5588A}" type="slidenum">
              <a:rPr lang="en-US" smtClean="0"/>
              <a:pPr/>
              <a:t>27</a:t>
            </a:fld>
            <a:endParaRPr lang="en-US" dirty="0"/>
          </a:p>
        </p:txBody>
      </p:sp>
      <p:sp>
        <p:nvSpPr>
          <p:cNvPr id="9" name="TextBox 8"/>
          <p:cNvSpPr txBox="1"/>
          <p:nvPr/>
        </p:nvSpPr>
        <p:spPr>
          <a:xfrm>
            <a:off x="256098" y="4224685"/>
            <a:ext cx="1291589" cy="461665"/>
          </a:xfrm>
          <a:prstGeom prst="rect">
            <a:avLst/>
          </a:prstGeom>
          <a:noFill/>
        </p:spPr>
        <p:txBody>
          <a:bodyPr wrap="square" rtlCol="0">
            <a:spAutoFit/>
          </a:bodyPr>
          <a:lstStyle/>
          <a:p>
            <a:pPr algn="ctr"/>
            <a:r>
              <a:rPr lang="en-US" sz="1200" dirty="0" smtClean="0"/>
              <a:t>Dr. Jacob Kamen</a:t>
            </a:r>
          </a:p>
          <a:p>
            <a:pPr algn="ctr"/>
            <a:r>
              <a:rPr lang="en-US" sz="1200" dirty="0" smtClean="0"/>
              <a:t>Chief  LSO</a:t>
            </a:r>
            <a:endParaRPr lang="en-US" sz="1100" dirty="0"/>
          </a:p>
        </p:txBody>
      </p:sp>
      <p:pic>
        <p:nvPicPr>
          <p:cNvPr id="11" name="Picture 3"/>
          <p:cNvPicPr>
            <a:picLocks noChangeAspect="1" noChangeArrowheads="1"/>
          </p:cNvPicPr>
          <p:nvPr/>
        </p:nvPicPr>
        <p:blipFill>
          <a:blip r:embed="rId2" cstate="print"/>
          <a:srcRect/>
          <a:stretch>
            <a:fillRect/>
          </a:stretch>
        </p:blipFill>
        <p:spPr bwMode="auto">
          <a:xfrm>
            <a:off x="256098" y="2460889"/>
            <a:ext cx="1291589" cy="1666999"/>
          </a:xfrm>
          <a:prstGeom prst="rect">
            <a:avLst/>
          </a:prstGeom>
          <a:noFill/>
          <a:ln w="9525">
            <a:noFill/>
            <a:miter lim="800000"/>
            <a:headEnd/>
            <a:tailEnd/>
          </a:ln>
        </p:spPr>
      </p:pic>
      <p:sp>
        <p:nvSpPr>
          <p:cNvPr id="13" name="TextBox 12"/>
          <p:cNvSpPr txBox="1"/>
          <p:nvPr/>
        </p:nvSpPr>
        <p:spPr>
          <a:xfrm>
            <a:off x="1736524" y="4180679"/>
            <a:ext cx="1236170" cy="830997"/>
          </a:xfrm>
          <a:prstGeom prst="rect">
            <a:avLst/>
          </a:prstGeom>
          <a:noFill/>
        </p:spPr>
        <p:txBody>
          <a:bodyPr wrap="square" rtlCol="0">
            <a:spAutoFit/>
          </a:bodyPr>
          <a:lstStyle/>
          <a:p>
            <a:pPr algn="ctr"/>
            <a:r>
              <a:rPr lang="en-US" sz="1200" dirty="0" smtClean="0"/>
              <a:t>Arthur Tortorelli</a:t>
            </a:r>
          </a:p>
          <a:p>
            <a:pPr algn="ctr"/>
            <a:r>
              <a:rPr lang="en-US" sz="1200" dirty="0" smtClean="0"/>
              <a:t>LSO of New York Eye and Ear Infirmary</a:t>
            </a:r>
            <a:endParaRPr lang="en-US" sz="1100" dirty="0"/>
          </a:p>
        </p:txBody>
      </p:sp>
      <p:sp>
        <p:nvSpPr>
          <p:cNvPr id="14" name="TextBox 13"/>
          <p:cNvSpPr txBox="1"/>
          <p:nvPr/>
        </p:nvSpPr>
        <p:spPr>
          <a:xfrm>
            <a:off x="3148187" y="4180679"/>
            <a:ext cx="1291589" cy="830997"/>
          </a:xfrm>
          <a:prstGeom prst="rect">
            <a:avLst/>
          </a:prstGeom>
          <a:noFill/>
        </p:spPr>
        <p:txBody>
          <a:bodyPr wrap="square" rtlCol="0">
            <a:spAutoFit/>
          </a:bodyPr>
          <a:lstStyle/>
          <a:p>
            <a:pPr algn="ctr"/>
            <a:r>
              <a:rPr lang="en-US" sz="1200" dirty="0" smtClean="0"/>
              <a:t>Dr. Barbara Zeifer LSO of Beth Israel Hospital</a:t>
            </a:r>
            <a:endParaRPr lang="en-US" sz="1100" dirty="0"/>
          </a:p>
        </p:txBody>
      </p:sp>
      <p:sp>
        <p:nvSpPr>
          <p:cNvPr id="17" name="TextBox 16"/>
          <p:cNvSpPr txBox="1"/>
          <p:nvPr/>
        </p:nvSpPr>
        <p:spPr>
          <a:xfrm>
            <a:off x="4630623" y="4180679"/>
            <a:ext cx="1339203" cy="646331"/>
          </a:xfrm>
          <a:prstGeom prst="rect">
            <a:avLst/>
          </a:prstGeom>
          <a:noFill/>
        </p:spPr>
        <p:txBody>
          <a:bodyPr wrap="square" rtlCol="0">
            <a:spAutoFit/>
          </a:bodyPr>
          <a:lstStyle/>
          <a:p>
            <a:pPr algn="ctr"/>
            <a:r>
              <a:rPr lang="en-US" sz="1200" dirty="0" smtClean="0"/>
              <a:t> Ellen Silber Roosevelt Hospital</a:t>
            </a:r>
          </a:p>
        </p:txBody>
      </p:sp>
      <p:sp>
        <p:nvSpPr>
          <p:cNvPr id="18" name="TextBox 17"/>
          <p:cNvSpPr txBox="1"/>
          <p:nvPr/>
        </p:nvSpPr>
        <p:spPr>
          <a:xfrm>
            <a:off x="7530880" y="4224685"/>
            <a:ext cx="1291589" cy="646331"/>
          </a:xfrm>
          <a:prstGeom prst="rect">
            <a:avLst/>
          </a:prstGeom>
          <a:noFill/>
        </p:spPr>
        <p:txBody>
          <a:bodyPr wrap="square" rtlCol="0">
            <a:spAutoFit/>
          </a:bodyPr>
          <a:lstStyle/>
          <a:p>
            <a:pPr algn="ctr"/>
            <a:r>
              <a:rPr lang="en-US" sz="1200" dirty="0" smtClean="0"/>
              <a:t>TBD</a:t>
            </a:r>
          </a:p>
          <a:p>
            <a:pPr algn="ctr"/>
            <a:r>
              <a:rPr lang="en-US" sz="1200" dirty="0" smtClean="0"/>
              <a:t>LSO of Brooklyn Hospital</a:t>
            </a:r>
            <a:endParaRPr lang="en-US" sz="1100" dirty="0"/>
          </a:p>
        </p:txBody>
      </p:sp>
      <p:pic>
        <p:nvPicPr>
          <p:cNvPr id="26626" name="Picture 2" descr="http://intranet1.msnyuhealth.org/radiation/img10.jpg"/>
          <p:cNvPicPr>
            <a:picLocks noChangeAspect="1" noChangeArrowheads="1"/>
          </p:cNvPicPr>
          <p:nvPr/>
        </p:nvPicPr>
        <p:blipFill>
          <a:blip r:embed="rId3"/>
          <a:srcRect/>
          <a:stretch>
            <a:fillRect/>
          </a:stretch>
        </p:blipFill>
        <p:spPr bwMode="auto">
          <a:xfrm>
            <a:off x="1681105" y="2469674"/>
            <a:ext cx="1291589" cy="1677140"/>
          </a:xfrm>
          <a:prstGeom prst="rect">
            <a:avLst/>
          </a:prstGeom>
          <a:noFill/>
        </p:spPr>
      </p:pic>
      <p:sp>
        <p:nvSpPr>
          <p:cNvPr id="23" name="TextBox 22"/>
          <p:cNvSpPr txBox="1"/>
          <p:nvPr/>
        </p:nvSpPr>
        <p:spPr>
          <a:xfrm>
            <a:off x="6100703" y="4224685"/>
            <a:ext cx="1291589" cy="646331"/>
          </a:xfrm>
          <a:prstGeom prst="rect">
            <a:avLst/>
          </a:prstGeom>
          <a:noFill/>
        </p:spPr>
        <p:txBody>
          <a:bodyPr wrap="square" rtlCol="0">
            <a:spAutoFit/>
          </a:bodyPr>
          <a:lstStyle/>
          <a:p>
            <a:pPr algn="ctr"/>
            <a:r>
              <a:rPr lang="en-US" sz="1200" dirty="0" smtClean="0"/>
              <a:t>Dave Augustine</a:t>
            </a:r>
          </a:p>
          <a:p>
            <a:pPr algn="ctr"/>
            <a:r>
              <a:rPr lang="en-US" sz="1200" dirty="0" smtClean="0"/>
              <a:t>LSO of Mount Sinai Queens</a:t>
            </a:r>
            <a:endParaRPr lang="en-US" sz="1100" dirty="0"/>
          </a:p>
        </p:txBody>
      </p:sp>
      <p:pic>
        <p:nvPicPr>
          <p:cNvPr id="26628" name="Picture 4" descr="http://intranet1.msnyuhealth.org/radiation/Barbara%20Zeifer2.jpg"/>
          <p:cNvPicPr>
            <a:picLocks noChangeAspect="1" noChangeArrowheads="1"/>
          </p:cNvPicPr>
          <p:nvPr/>
        </p:nvPicPr>
        <p:blipFill>
          <a:blip r:embed="rId4"/>
          <a:srcRect/>
          <a:stretch>
            <a:fillRect/>
          </a:stretch>
        </p:blipFill>
        <p:spPr bwMode="auto">
          <a:xfrm>
            <a:off x="3148187" y="2469674"/>
            <a:ext cx="1300724" cy="1689002"/>
          </a:xfrm>
          <a:prstGeom prst="rect">
            <a:avLst/>
          </a:prstGeom>
          <a:noFill/>
        </p:spPr>
      </p:pic>
      <p:pic>
        <p:nvPicPr>
          <p:cNvPr id="26632" name="Picture 8" descr="http://intranet1.msnyuhealth.org/radiation/Dave%20Agustine2.jpg"/>
          <p:cNvPicPr>
            <a:picLocks noChangeAspect="1" noChangeArrowheads="1"/>
          </p:cNvPicPr>
          <p:nvPr/>
        </p:nvPicPr>
        <p:blipFill>
          <a:blip r:embed="rId5"/>
          <a:srcRect/>
          <a:stretch>
            <a:fillRect/>
          </a:stretch>
        </p:blipFill>
        <p:spPr bwMode="auto">
          <a:xfrm>
            <a:off x="6100703" y="2491677"/>
            <a:ext cx="1274644" cy="1655137"/>
          </a:xfrm>
          <a:prstGeom prst="rect">
            <a:avLst/>
          </a:prstGeom>
          <a:noFill/>
        </p:spPr>
      </p:pic>
      <p:pic>
        <p:nvPicPr>
          <p:cNvPr id="1026" name="Picture 2"/>
          <p:cNvPicPr>
            <a:picLocks noChangeAspect="1" noChangeArrowheads="1"/>
          </p:cNvPicPr>
          <p:nvPr/>
        </p:nvPicPr>
        <p:blipFill>
          <a:blip r:embed="rId6"/>
          <a:srcRect/>
          <a:stretch>
            <a:fillRect/>
          </a:stretch>
        </p:blipFill>
        <p:spPr bwMode="auto">
          <a:xfrm>
            <a:off x="7508019" y="2460889"/>
            <a:ext cx="1314450" cy="1685925"/>
          </a:xfrm>
          <a:prstGeom prst="rect">
            <a:avLst/>
          </a:prstGeom>
          <a:noFill/>
          <a:ln w="9525">
            <a:noFill/>
            <a:miter lim="800000"/>
            <a:headEnd/>
            <a:tailEnd/>
          </a:ln>
        </p:spPr>
      </p:pic>
      <p:pic>
        <p:nvPicPr>
          <p:cNvPr id="2" name="Picture 1" descr="http://intranet1.msnyuhealth.org/radiation/img12.jpg"/>
          <p:cNvPicPr>
            <a:picLocks noChangeAspect="1" noChangeArrowheads="1"/>
          </p:cNvPicPr>
          <p:nvPr/>
        </p:nvPicPr>
        <p:blipFill>
          <a:blip r:embed="rId7"/>
          <a:srcRect/>
          <a:stretch>
            <a:fillRect/>
          </a:stretch>
        </p:blipFill>
        <p:spPr bwMode="auto">
          <a:xfrm>
            <a:off x="4630623" y="2491677"/>
            <a:ext cx="1283781" cy="1666999"/>
          </a:xfrm>
          <a:prstGeom prst="rect">
            <a:avLst/>
          </a:prstGeom>
          <a:noFill/>
          <a:ln w="9525">
            <a:noFill/>
            <a:miter lim="800000"/>
            <a:headEnd/>
            <a:tailEnd/>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Personal Protective Equipment</a:t>
            </a:r>
            <a:endParaRPr lang="en-US" dirty="0"/>
          </a:p>
        </p:txBody>
      </p:sp>
      <p:sp>
        <p:nvSpPr>
          <p:cNvPr id="3" name="Content Placeholder 2"/>
          <p:cNvSpPr>
            <a:spLocks noGrp="1"/>
          </p:cNvSpPr>
          <p:nvPr>
            <p:ph idx="1"/>
          </p:nvPr>
        </p:nvSpPr>
        <p:spPr/>
        <p:txBody>
          <a:bodyPr/>
          <a:lstStyle/>
          <a:p>
            <a:r>
              <a:rPr lang="en-US" dirty="0" smtClean="0"/>
              <a:t>When other control measure are not practical, personal protective equipment (PPE) shall be used to provide protection against laser radiation</a:t>
            </a:r>
          </a:p>
          <a:p>
            <a:endParaRPr lang="en-US" dirty="0" smtClean="0"/>
          </a:p>
          <a:p>
            <a:r>
              <a:rPr lang="en-US" dirty="0" smtClean="0"/>
              <a:t>Laser protective equipment (LPE) shall be used for Class 3B and 4 laser systems</a:t>
            </a:r>
          </a:p>
          <a:p>
            <a:endParaRPr lang="en-US" dirty="0" smtClean="0"/>
          </a:p>
          <a:p>
            <a:r>
              <a:rPr lang="en-US" dirty="0" smtClean="0"/>
              <a:t>LPE may include :</a:t>
            </a:r>
          </a:p>
          <a:p>
            <a:pPr lvl="1"/>
            <a:r>
              <a:rPr lang="en-US" dirty="0" smtClean="0"/>
              <a:t>Goggles</a:t>
            </a:r>
          </a:p>
          <a:p>
            <a:pPr lvl="1"/>
            <a:r>
              <a:rPr lang="en-US" dirty="0" smtClean="0"/>
              <a:t>Face shields</a:t>
            </a:r>
          </a:p>
          <a:p>
            <a:pPr lvl="1"/>
            <a:r>
              <a:rPr lang="en-US" dirty="0" smtClean="0"/>
              <a:t>Spectacles</a:t>
            </a:r>
          </a:p>
          <a:p>
            <a:pPr lvl="1"/>
            <a:r>
              <a:rPr lang="en-US" dirty="0" smtClean="0"/>
              <a:t>Prescription eyewear with absorbent filters</a:t>
            </a:r>
          </a:p>
          <a:p>
            <a:pPr lvl="1"/>
            <a:endParaRPr lang="en-US" dirty="0" smtClean="0"/>
          </a:p>
          <a:p>
            <a:r>
              <a:rPr lang="en-US" dirty="0" smtClean="0"/>
              <a:t>LPE shall be specifically selected to withstand either direct or diffuse exposure to the laser radiation</a:t>
            </a:r>
            <a:endParaRPr lang="en-US" dirty="0"/>
          </a:p>
        </p:txBody>
      </p:sp>
      <p:sp>
        <p:nvSpPr>
          <p:cNvPr id="5" name="Slide Number Placeholder 4"/>
          <p:cNvSpPr>
            <a:spLocks noGrp="1"/>
          </p:cNvSpPr>
          <p:nvPr>
            <p:ph type="sldNum" sz="quarter" idx="12"/>
          </p:nvPr>
        </p:nvSpPr>
        <p:spPr/>
        <p:txBody>
          <a:bodyPr/>
          <a:lstStyle/>
          <a:p>
            <a:fld id="{9F8FBD0B-D5BA-AC4A-B182-CCF391B5588A}" type="slidenum">
              <a:rPr lang="en-US" smtClean="0"/>
              <a:pPr/>
              <a:t>28</a:t>
            </a:fld>
            <a:endParaRPr 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Personal Protective Equipment</a:t>
            </a:r>
            <a:endParaRPr lang="en-US" dirty="0"/>
          </a:p>
        </p:txBody>
      </p:sp>
      <p:sp>
        <p:nvSpPr>
          <p:cNvPr id="3" name="Content Placeholder 2"/>
          <p:cNvSpPr>
            <a:spLocks noGrp="1"/>
          </p:cNvSpPr>
          <p:nvPr>
            <p:ph idx="1"/>
          </p:nvPr>
        </p:nvSpPr>
        <p:spPr/>
        <p:txBody>
          <a:bodyPr>
            <a:normAutofit fontScale="85000" lnSpcReduction="10000"/>
          </a:bodyPr>
          <a:lstStyle/>
          <a:p>
            <a:r>
              <a:rPr lang="en-US" dirty="0" smtClean="0"/>
              <a:t>LPE shall be clearly labeled with the wavelength and optical density (OD) for which protection is afforded</a:t>
            </a:r>
          </a:p>
          <a:p>
            <a:pPr lvl="1"/>
            <a:r>
              <a:rPr lang="en-US" dirty="0" smtClean="0"/>
              <a:t>Optical Density (OD) refers to the degree of laser transmission through the LPE</a:t>
            </a:r>
          </a:p>
          <a:p>
            <a:pPr lvl="2"/>
            <a:r>
              <a:rPr lang="en-US" dirty="0" smtClean="0"/>
              <a:t>OD = 1, means 10%  of the beam will pass through the LPE</a:t>
            </a:r>
          </a:p>
          <a:p>
            <a:pPr lvl="2"/>
            <a:r>
              <a:rPr lang="en-US" dirty="0" smtClean="0"/>
              <a:t>OD = 2, means 1%    of the beam will pass through the LPE</a:t>
            </a:r>
          </a:p>
          <a:p>
            <a:pPr lvl="2"/>
            <a:r>
              <a:rPr lang="en-US" dirty="0" smtClean="0"/>
              <a:t>OD = 3, means 0.1% of the beam will pass through the LPE</a:t>
            </a:r>
          </a:p>
          <a:p>
            <a:pPr lvl="2"/>
            <a:r>
              <a:rPr lang="en-US" dirty="0" smtClean="0"/>
              <a:t>…etc</a:t>
            </a:r>
          </a:p>
          <a:p>
            <a:pPr lvl="2"/>
            <a:endParaRPr lang="en-US" dirty="0" smtClean="0"/>
          </a:p>
          <a:p>
            <a:r>
              <a:rPr lang="en-US" dirty="0" smtClean="0"/>
              <a:t>Periodic inspection of LPE shall be routinely performed. The inspection includes </a:t>
            </a:r>
          </a:p>
          <a:p>
            <a:pPr lvl="1"/>
            <a:r>
              <a:rPr lang="en-US" dirty="0" smtClean="0"/>
              <a:t>LPE cleaning protocol</a:t>
            </a:r>
          </a:p>
          <a:p>
            <a:pPr lvl="1"/>
            <a:r>
              <a:rPr lang="en-US" dirty="0" smtClean="0"/>
              <a:t>Attenuation inspection</a:t>
            </a:r>
          </a:p>
          <a:p>
            <a:pPr lvl="1"/>
            <a:r>
              <a:rPr lang="en-US" dirty="0" smtClean="0"/>
              <a:t>Frame integrity inspection</a:t>
            </a:r>
          </a:p>
          <a:p>
            <a:pPr lvl="1"/>
            <a:r>
              <a:rPr lang="en-US" dirty="0" smtClean="0"/>
              <a:t>Light leak inspection</a:t>
            </a:r>
          </a:p>
          <a:p>
            <a:pPr lvl="1"/>
            <a:endParaRPr lang="en-US" dirty="0" smtClean="0"/>
          </a:p>
          <a:p>
            <a:r>
              <a:rPr lang="en-US" dirty="0" smtClean="0"/>
              <a:t>The LPE inspection protocol shall be described in the departmental laser safety policy</a:t>
            </a:r>
          </a:p>
          <a:p>
            <a:endParaRPr lang="en-US" dirty="0" smtClean="0"/>
          </a:p>
          <a:p>
            <a:r>
              <a:rPr lang="en-US" dirty="0" smtClean="0"/>
              <a:t>The LPE inspection records must be maintained</a:t>
            </a:r>
            <a:endParaRPr lang="en-US" dirty="0"/>
          </a:p>
        </p:txBody>
      </p:sp>
      <p:sp>
        <p:nvSpPr>
          <p:cNvPr id="5" name="Slide Number Placeholder 4"/>
          <p:cNvSpPr>
            <a:spLocks noGrp="1"/>
          </p:cNvSpPr>
          <p:nvPr>
            <p:ph type="sldNum" sz="quarter" idx="12"/>
          </p:nvPr>
        </p:nvSpPr>
        <p:spPr/>
        <p:txBody>
          <a:bodyPr/>
          <a:lstStyle/>
          <a:p>
            <a:fld id="{9F8FBD0B-D5BA-AC4A-B182-CCF391B5588A}" type="slidenum">
              <a:rPr lang="en-US" smtClean="0"/>
              <a:pPr/>
              <a:t>29</a:t>
            </a:fld>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p:txBody>
          <a:bodyPr/>
          <a:lstStyle/>
          <a:p>
            <a:r>
              <a:rPr lang="en-US" dirty="0" smtClean="0"/>
              <a:t>Fundamentals of Laser Operation</a:t>
            </a: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Personal Protective Equipment</a:t>
            </a:r>
            <a:endParaRPr lang="en-US" dirty="0"/>
          </a:p>
        </p:txBody>
      </p:sp>
      <p:sp>
        <p:nvSpPr>
          <p:cNvPr id="3" name="Content Placeholder 2"/>
          <p:cNvSpPr>
            <a:spLocks noGrp="1"/>
          </p:cNvSpPr>
          <p:nvPr>
            <p:ph idx="1"/>
          </p:nvPr>
        </p:nvSpPr>
        <p:spPr/>
        <p:txBody>
          <a:bodyPr/>
          <a:lstStyle/>
          <a:p>
            <a:r>
              <a:rPr lang="en-US" dirty="0" smtClean="0"/>
              <a:t>Skin protection can be achieved through engineering controls. In some cases a lab coat may fulfill this protection requirement</a:t>
            </a:r>
          </a:p>
          <a:p>
            <a:pPr lvl="1"/>
            <a:r>
              <a:rPr lang="en-US" dirty="0" smtClean="0"/>
              <a:t>Tightly-woven flame-retardant fabrics provide the best protection for Class 4 laser use</a:t>
            </a:r>
          </a:p>
          <a:p>
            <a:pPr lvl="1"/>
            <a:endParaRPr lang="en-US" dirty="0" smtClean="0"/>
          </a:p>
          <a:p>
            <a:pPr lvl="1"/>
            <a:r>
              <a:rPr lang="en-US" dirty="0" smtClean="0"/>
              <a:t>Most gloves will provide some protection against scattered laser radiation</a:t>
            </a:r>
          </a:p>
          <a:p>
            <a:pPr lvl="1"/>
            <a:endParaRPr lang="en-US" dirty="0" smtClean="0"/>
          </a:p>
          <a:p>
            <a:pPr lvl="1"/>
            <a:r>
              <a:rPr lang="en-US" dirty="0" smtClean="0"/>
              <a:t>Special care shall be taken when using UV lasers. Special shields and clothing that attenuate the UV exposure to levels below the applicable MPE is needed</a:t>
            </a:r>
          </a:p>
          <a:p>
            <a:pPr lvl="1"/>
            <a:endParaRPr lang="en-US" dirty="0" smtClean="0"/>
          </a:p>
          <a:p>
            <a:pPr lvl="1"/>
            <a:r>
              <a:rPr lang="en-US" u="sng" dirty="0" smtClean="0"/>
              <a:t>NOTE:</a:t>
            </a:r>
            <a:r>
              <a:rPr lang="en-US" dirty="0" smtClean="0"/>
              <a:t> Chronic exposure to UV laser radiation may have long term adverse effects which are not fully understood at this time</a:t>
            </a:r>
            <a:endParaRPr lang="en-US" dirty="0"/>
          </a:p>
        </p:txBody>
      </p:sp>
      <p:sp>
        <p:nvSpPr>
          <p:cNvPr id="5" name="Slide Number Placeholder 4"/>
          <p:cNvSpPr>
            <a:spLocks noGrp="1"/>
          </p:cNvSpPr>
          <p:nvPr>
            <p:ph type="sldNum" sz="quarter" idx="12"/>
          </p:nvPr>
        </p:nvSpPr>
        <p:spPr/>
        <p:txBody>
          <a:bodyPr/>
          <a:lstStyle/>
          <a:p>
            <a:fld id="{9F8FBD0B-D5BA-AC4A-B182-CCF391B5588A}" type="slidenum">
              <a:rPr lang="en-US" smtClean="0"/>
              <a:pPr/>
              <a:t>30</a:t>
            </a:fld>
            <a:endParaRPr lang="en-U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Alignment Procedure</a:t>
            </a:r>
            <a:endParaRPr lang="en-US" dirty="0"/>
          </a:p>
        </p:txBody>
      </p:sp>
      <p:sp>
        <p:nvSpPr>
          <p:cNvPr id="3" name="Content Placeholder 2"/>
          <p:cNvSpPr>
            <a:spLocks noGrp="1"/>
          </p:cNvSpPr>
          <p:nvPr>
            <p:ph idx="1"/>
          </p:nvPr>
        </p:nvSpPr>
        <p:spPr/>
        <p:txBody>
          <a:bodyPr/>
          <a:lstStyle/>
          <a:p>
            <a:r>
              <a:rPr lang="en-US" dirty="0" smtClean="0"/>
              <a:t>The following requirements must be met during alignment procedures for Class 3B and 4 laser systems:</a:t>
            </a:r>
          </a:p>
          <a:p>
            <a:pPr lvl="1"/>
            <a:r>
              <a:rPr lang="en-US" dirty="0" smtClean="0"/>
              <a:t>Perform alignment in such a way that the primary beam, along with specular and/or diffuse reflections, do not expose the eye to a level above the MPE</a:t>
            </a:r>
          </a:p>
          <a:p>
            <a:pPr lvl="1"/>
            <a:endParaRPr lang="en-US" dirty="0" smtClean="0"/>
          </a:p>
          <a:p>
            <a:pPr lvl="1"/>
            <a:r>
              <a:rPr lang="en-US" dirty="0" smtClean="0"/>
              <a:t>All service personnel must have the appropriate laser education and safety training</a:t>
            </a:r>
          </a:p>
          <a:p>
            <a:pPr lvl="1"/>
            <a:endParaRPr lang="en-US" dirty="0" smtClean="0"/>
          </a:p>
          <a:p>
            <a:pPr lvl="1"/>
            <a:r>
              <a:rPr lang="en-US" dirty="0" smtClean="0"/>
              <a:t>The person performing the alignment must be trained to perform alignment</a:t>
            </a:r>
          </a:p>
          <a:p>
            <a:pPr lvl="1"/>
            <a:endParaRPr lang="en-US" dirty="0" smtClean="0"/>
          </a:p>
          <a:p>
            <a:pPr lvl="1"/>
            <a:r>
              <a:rPr lang="en-US" dirty="0" smtClean="0"/>
              <a:t>A written alignment SOP shall be developed and approved by the LSO</a:t>
            </a:r>
          </a:p>
          <a:p>
            <a:pPr lvl="1"/>
            <a:endParaRPr lang="en-US" dirty="0" smtClean="0"/>
          </a:p>
          <a:p>
            <a:pPr lvl="1"/>
            <a:r>
              <a:rPr lang="en-US" dirty="0" smtClean="0"/>
              <a:t>Substitute the laser for a low-power visible laser for alignment if possible</a:t>
            </a:r>
          </a:p>
          <a:p>
            <a:pPr lvl="2"/>
            <a:endParaRPr lang="en-US" dirty="0" smtClean="0"/>
          </a:p>
        </p:txBody>
      </p:sp>
      <p:sp>
        <p:nvSpPr>
          <p:cNvPr id="5" name="Slide Number Placeholder 4"/>
          <p:cNvSpPr>
            <a:spLocks noGrp="1"/>
          </p:cNvSpPr>
          <p:nvPr>
            <p:ph type="sldNum" sz="quarter" idx="12"/>
          </p:nvPr>
        </p:nvSpPr>
        <p:spPr/>
        <p:txBody>
          <a:bodyPr/>
          <a:lstStyle/>
          <a:p>
            <a:fld id="{9F8FBD0B-D5BA-AC4A-B182-CCF391B5588A}" type="slidenum">
              <a:rPr lang="en-US" smtClean="0"/>
              <a:pPr/>
              <a:t>31</a:t>
            </a:fld>
            <a:endParaRPr lang="en-US"/>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Laser Signs</a:t>
            </a:r>
            <a:endParaRPr lang="en-US" dirty="0"/>
          </a:p>
        </p:txBody>
      </p:sp>
      <p:sp>
        <p:nvSpPr>
          <p:cNvPr id="3" name="Content Placeholder 2"/>
          <p:cNvSpPr>
            <a:spLocks noGrp="1"/>
          </p:cNvSpPr>
          <p:nvPr>
            <p:ph idx="1"/>
          </p:nvPr>
        </p:nvSpPr>
        <p:spPr>
          <a:xfrm>
            <a:off x="457200" y="1493086"/>
            <a:ext cx="6426679" cy="4525963"/>
          </a:xfrm>
        </p:spPr>
        <p:txBody>
          <a:bodyPr/>
          <a:lstStyle/>
          <a:p>
            <a:r>
              <a:rPr lang="en-US" dirty="0" smtClean="0"/>
              <a:t>DANGER signs indicate an imminently hazardous situation that, if not avoided, will result in death or serious injury</a:t>
            </a:r>
          </a:p>
          <a:p>
            <a:endParaRPr lang="en-US" dirty="0" smtClean="0"/>
          </a:p>
          <a:p>
            <a:endParaRPr lang="en-US" dirty="0" smtClean="0"/>
          </a:p>
          <a:p>
            <a:endParaRPr lang="en-US" dirty="0" smtClean="0"/>
          </a:p>
          <a:p>
            <a:endParaRPr lang="en-US" dirty="0" smtClean="0"/>
          </a:p>
          <a:p>
            <a:r>
              <a:rPr lang="en-US" dirty="0" smtClean="0"/>
              <a:t>WARNING signs indicate an imminently hazardous situation that, if not avoided, could result in death or serious injury</a:t>
            </a:r>
          </a:p>
          <a:p>
            <a:endParaRPr lang="en-US" dirty="0" smtClean="0"/>
          </a:p>
        </p:txBody>
      </p:sp>
      <p:sp>
        <p:nvSpPr>
          <p:cNvPr id="5" name="Slide Number Placeholder 4"/>
          <p:cNvSpPr>
            <a:spLocks noGrp="1"/>
          </p:cNvSpPr>
          <p:nvPr>
            <p:ph type="sldNum" sz="quarter" idx="12"/>
          </p:nvPr>
        </p:nvSpPr>
        <p:spPr/>
        <p:txBody>
          <a:bodyPr/>
          <a:lstStyle/>
          <a:p>
            <a:fld id="{9F8FBD0B-D5BA-AC4A-B182-CCF391B5588A}" type="slidenum">
              <a:rPr lang="en-US" smtClean="0"/>
              <a:pPr/>
              <a:t>32</a:t>
            </a:fld>
            <a:endParaRPr lang="en-US"/>
          </a:p>
        </p:txBody>
      </p:sp>
      <p:pic>
        <p:nvPicPr>
          <p:cNvPr id="109570" name="Picture 2"/>
          <p:cNvPicPr>
            <a:picLocks noChangeAspect="1" noChangeArrowheads="1"/>
          </p:cNvPicPr>
          <p:nvPr/>
        </p:nvPicPr>
        <p:blipFill>
          <a:blip r:embed="rId2"/>
          <a:srcRect/>
          <a:stretch>
            <a:fillRect/>
          </a:stretch>
        </p:blipFill>
        <p:spPr bwMode="auto">
          <a:xfrm>
            <a:off x="6883879" y="1493086"/>
            <a:ext cx="2083550" cy="1271319"/>
          </a:xfrm>
          <a:prstGeom prst="rect">
            <a:avLst/>
          </a:prstGeom>
          <a:noFill/>
          <a:ln w="9525">
            <a:noFill/>
            <a:miter lim="800000"/>
            <a:headEnd/>
            <a:tailEnd/>
          </a:ln>
        </p:spPr>
      </p:pic>
      <p:pic>
        <p:nvPicPr>
          <p:cNvPr id="109571" name="Picture 3"/>
          <p:cNvPicPr>
            <a:picLocks noChangeAspect="1" noChangeArrowheads="1"/>
          </p:cNvPicPr>
          <p:nvPr/>
        </p:nvPicPr>
        <p:blipFill>
          <a:blip r:embed="rId3"/>
          <a:srcRect/>
          <a:stretch>
            <a:fillRect/>
          </a:stretch>
        </p:blipFill>
        <p:spPr bwMode="auto">
          <a:xfrm>
            <a:off x="6883879" y="3457140"/>
            <a:ext cx="2083550" cy="1297449"/>
          </a:xfrm>
          <a:prstGeom prst="rect">
            <a:avLst/>
          </a:prstGeom>
          <a:noFill/>
          <a:ln w="9525">
            <a:noFill/>
            <a:miter lim="800000"/>
            <a:headEnd/>
            <a:tailEnd/>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Laser Signs</a:t>
            </a:r>
            <a:endParaRPr lang="en-US" dirty="0"/>
          </a:p>
        </p:txBody>
      </p:sp>
      <p:sp>
        <p:nvSpPr>
          <p:cNvPr id="3" name="Content Placeholder 2"/>
          <p:cNvSpPr>
            <a:spLocks noGrp="1"/>
          </p:cNvSpPr>
          <p:nvPr>
            <p:ph idx="1"/>
          </p:nvPr>
        </p:nvSpPr>
        <p:spPr>
          <a:xfrm>
            <a:off x="457199" y="1493086"/>
            <a:ext cx="6426679" cy="4525963"/>
          </a:xfrm>
        </p:spPr>
        <p:txBody>
          <a:bodyPr/>
          <a:lstStyle/>
          <a:p>
            <a:r>
              <a:rPr lang="en-US" dirty="0" smtClean="0"/>
              <a:t>CAUTION signs indicate a potentially hazardous situation that, if not avoided, could result in a minor injury</a:t>
            </a:r>
          </a:p>
          <a:p>
            <a:endParaRPr lang="en-US" dirty="0" smtClean="0"/>
          </a:p>
          <a:p>
            <a:endParaRPr lang="en-US" dirty="0" smtClean="0"/>
          </a:p>
          <a:p>
            <a:endParaRPr lang="en-US" dirty="0" smtClean="0"/>
          </a:p>
          <a:p>
            <a:endParaRPr lang="en-US" dirty="0" smtClean="0"/>
          </a:p>
          <a:p>
            <a:r>
              <a:rPr lang="en-US" dirty="0" smtClean="0"/>
              <a:t>NOTICE signs indicate the presence of a laser, it is used to addresses practices not related to personal injury</a:t>
            </a:r>
          </a:p>
          <a:p>
            <a:endParaRPr lang="en-US" dirty="0"/>
          </a:p>
        </p:txBody>
      </p:sp>
      <p:sp>
        <p:nvSpPr>
          <p:cNvPr id="5" name="Slide Number Placeholder 4"/>
          <p:cNvSpPr>
            <a:spLocks noGrp="1"/>
          </p:cNvSpPr>
          <p:nvPr>
            <p:ph type="sldNum" sz="quarter" idx="12"/>
          </p:nvPr>
        </p:nvSpPr>
        <p:spPr/>
        <p:txBody>
          <a:bodyPr/>
          <a:lstStyle/>
          <a:p>
            <a:fld id="{9F8FBD0B-D5BA-AC4A-B182-CCF391B5588A}" type="slidenum">
              <a:rPr lang="en-US" smtClean="0"/>
              <a:pPr/>
              <a:t>33</a:t>
            </a:fld>
            <a:endParaRPr lang="en-US"/>
          </a:p>
        </p:txBody>
      </p:sp>
      <p:pic>
        <p:nvPicPr>
          <p:cNvPr id="7" name="Picture 2"/>
          <p:cNvPicPr>
            <a:picLocks noChangeAspect="1" noChangeArrowheads="1"/>
          </p:cNvPicPr>
          <p:nvPr/>
        </p:nvPicPr>
        <p:blipFill>
          <a:blip r:embed="rId2"/>
          <a:srcRect/>
          <a:stretch>
            <a:fillRect/>
          </a:stretch>
        </p:blipFill>
        <p:spPr bwMode="auto">
          <a:xfrm>
            <a:off x="6883878" y="1493086"/>
            <a:ext cx="2083550" cy="1283804"/>
          </a:xfrm>
          <a:prstGeom prst="rect">
            <a:avLst/>
          </a:prstGeom>
          <a:noFill/>
          <a:ln w="9525">
            <a:noFill/>
            <a:miter lim="800000"/>
            <a:headEnd/>
            <a:tailEnd/>
          </a:ln>
        </p:spPr>
      </p:pic>
      <p:pic>
        <p:nvPicPr>
          <p:cNvPr id="110595" name="Picture 3"/>
          <p:cNvPicPr>
            <a:picLocks noChangeAspect="1" noChangeArrowheads="1"/>
          </p:cNvPicPr>
          <p:nvPr/>
        </p:nvPicPr>
        <p:blipFill>
          <a:blip r:embed="rId3"/>
          <a:srcRect/>
          <a:stretch>
            <a:fillRect/>
          </a:stretch>
        </p:blipFill>
        <p:spPr bwMode="auto">
          <a:xfrm>
            <a:off x="6883878" y="3401621"/>
            <a:ext cx="2083550" cy="1493329"/>
          </a:xfrm>
          <a:prstGeom prst="rect">
            <a:avLst/>
          </a:prstGeom>
          <a:noFill/>
          <a:ln w="9525">
            <a:noFill/>
            <a:miter lim="800000"/>
            <a:headEnd/>
            <a:tailEnd/>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Medical Examinations</a:t>
            </a:r>
            <a:endParaRPr lang="en-US" dirty="0"/>
          </a:p>
        </p:txBody>
      </p:sp>
      <p:sp>
        <p:nvSpPr>
          <p:cNvPr id="3" name="Content Placeholder 2"/>
          <p:cNvSpPr>
            <a:spLocks noGrp="1"/>
          </p:cNvSpPr>
          <p:nvPr>
            <p:ph idx="1"/>
          </p:nvPr>
        </p:nvSpPr>
        <p:spPr/>
        <p:txBody>
          <a:bodyPr/>
          <a:lstStyle/>
          <a:p>
            <a:r>
              <a:rPr lang="en-US" dirty="0" smtClean="0"/>
              <a:t>Medical examinations shall be performed within 48 hours following a suspected or actual laser-induced injury</a:t>
            </a:r>
          </a:p>
          <a:p>
            <a:endParaRPr lang="en-US" dirty="0" smtClean="0"/>
          </a:p>
          <a:p>
            <a:r>
              <a:rPr lang="en-US" dirty="0" smtClean="0"/>
              <a:t>Information regarding the wavelength, exposure and emission characteristics shall be given to assure an appropriate medical referral</a:t>
            </a:r>
          </a:p>
          <a:p>
            <a:endParaRPr lang="en-US" dirty="0" smtClean="0"/>
          </a:p>
          <a:p>
            <a:r>
              <a:rPr lang="en-US" dirty="0" smtClean="0"/>
              <a:t>Pre-exposure medical surveillance for users of Class 3B and 4 laser systems is no longer required</a:t>
            </a:r>
            <a:endParaRPr lang="en-US" dirty="0"/>
          </a:p>
        </p:txBody>
      </p:sp>
      <p:sp>
        <p:nvSpPr>
          <p:cNvPr id="5" name="Slide Number Placeholder 4"/>
          <p:cNvSpPr>
            <a:spLocks noGrp="1"/>
          </p:cNvSpPr>
          <p:nvPr>
            <p:ph type="sldNum" sz="quarter" idx="12"/>
          </p:nvPr>
        </p:nvSpPr>
        <p:spPr/>
        <p:txBody>
          <a:bodyPr/>
          <a:lstStyle/>
          <a:p>
            <a:fld id="{9F8FBD0B-D5BA-AC4A-B182-CCF391B5588A}" type="slidenum">
              <a:rPr lang="en-US" smtClean="0"/>
              <a:pPr/>
              <a:t>34</a:t>
            </a:fld>
            <a:endParaRPr lang="en-US"/>
          </a:p>
        </p:txBody>
      </p:sp>
      <p:pic>
        <p:nvPicPr>
          <p:cNvPr id="6" name="Picture 5" descr="red cross.png"/>
          <p:cNvPicPr>
            <a:picLocks noChangeAspect="1"/>
          </p:cNvPicPr>
          <p:nvPr/>
        </p:nvPicPr>
        <p:blipFill>
          <a:blip r:embed="rId2" cstate="print"/>
          <a:stretch>
            <a:fillRect/>
          </a:stretch>
        </p:blipFill>
        <p:spPr>
          <a:xfrm>
            <a:off x="3468255" y="4378035"/>
            <a:ext cx="1811831" cy="1763971"/>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Non-Beam Hazard</a:t>
            </a:r>
            <a:endParaRPr lang="en-US"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Are Non-Beam Hazards</a:t>
            </a:r>
            <a:endParaRPr lang="en-US" dirty="0"/>
          </a:p>
        </p:txBody>
      </p:sp>
      <p:sp>
        <p:nvSpPr>
          <p:cNvPr id="3" name="Content Placeholder 2"/>
          <p:cNvSpPr>
            <a:spLocks noGrp="1"/>
          </p:cNvSpPr>
          <p:nvPr>
            <p:ph idx="1"/>
          </p:nvPr>
        </p:nvSpPr>
        <p:spPr/>
        <p:txBody>
          <a:bodyPr/>
          <a:lstStyle/>
          <a:p>
            <a:r>
              <a:rPr lang="en-US" dirty="0" smtClean="0"/>
              <a:t>Non-beam hazards are a class of hazards that do not result from direct human exposure to a laser beam. Non-beam hazards include physical, chemical, and biological agents and may be generated when a material is exposed to a laser beam. [ANSI Z136.1-7.1]</a:t>
            </a:r>
          </a:p>
          <a:p>
            <a:endParaRPr lang="en-US" dirty="0"/>
          </a:p>
        </p:txBody>
      </p:sp>
      <p:sp>
        <p:nvSpPr>
          <p:cNvPr id="4" name="Footer Placeholder 3"/>
          <p:cNvSpPr>
            <a:spLocks noGrp="1"/>
          </p:cNvSpPr>
          <p:nvPr>
            <p:ph type="ftr" sz="quarter" idx="11"/>
          </p:nvPr>
        </p:nvSpPr>
        <p:spPr/>
        <p:txBody>
          <a:bodyPr/>
          <a:lstStyle/>
          <a:p>
            <a:r>
              <a:rPr lang="en-US" smtClean="0"/>
              <a:t>Mount Sinai / Presentation Slide / December 5, 2012</a:t>
            </a:r>
            <a:endParaRPr lang="en-US"/>
          </a:p>
        </p:txBody>
      </p:sp>
      <p:sp>
        <p:nvSpPr>
          <p:cNvPr id="5" name="Slide Number Placeholder 4"/>
          <p:cNvSpPr>
            <a:spLocks noGrp="1"/>
          </p:cNvSpPr>
          <p:nvPr>
            <p:ph type="sldNum" sz="quarter" idx="12"/>
          </p:nvPr>
        </p:nvSpPr>
        <p:spPr/>
        <p:txBody>
          <a:bodyPr/>
          <a:lstStyle/>
          <a:p>
            <a:fld id="{9F8FBD0B-D5BA-AC4A-B182-CCF391B5588A}" type="slidenum">
              <a:rPr lang="en-US" smtClean="0"/>
              <a:pPr/>
              <a:t>36</a:t>
            </a:fld>
            <a:endParaRPr lang="en-US"/>
          </a:p>
        </p:txBody>
      </p:sp>
      <p:pic>
        <p:nvPicPr>
          <p:cNvPr id="6" name="Picture 5" descr="electric shock.jpeg"/>
          <p:cNvPicPr>
            <a:picLocks noChangeAspect="1"/>
          </p:cNvPicPr>
          <p:nvPr/>
        </p:nvPicPr>
        <p:blipFill>
          <a:blip r:embed="rId2" cstate="print"/>
          <a:stretch>
            <a:fillRect/>
          </a:stretch>
        </p:blipFill>
        <p:spPr>
          <a:xfrm>
            <a:off x="2128837" y="3733800"/>
            <a:ext cx="1057275" cy="1057275"/>
          </a:xfrm>
          <a:prstGeom prst="rect">
            <a:avLst/>
          </a:prstGeom>
        </p:spPr>
      </p:pic>
      <p:pic>
        <p:nvPicPr>
          <p:cNvPr id="7" name="Picture 6" descr="chemicals.jpeg"/>
          <p:cNvPicPr>
            <a:picLocks noChangeAspect="1"/>
          </p:cNvPicPr>
          <p:nvPr/>
        </p:nvPicPr>
        <p:blipFill>
          <a:blip r:embed="rId3" cstate="print"/>
          <a:stretch>
            <a:fillRect/>
          </a:stretch>
        </p:blipFill>
        <p:spPr>
          <a:xfrm>
            <a:off x="3348037" y="3733800"/>
            <a:ext cx="990600" cy="1322503"/>
          </a:xfrm>
          <a:prstGeom prst="rect">
            <a:avLst/>
          </a:prstGeom>
        </p:spPr>
      </p:pic>
      <p:pic>
        <p:nvPicPr>
          <p:cNvPr id="8" name="Picture 7" descr="biohazard.jpeg"/>
          <p:cNvPicPr>
            <a:picLocks noChangeAspect="1"/>
          </p:cNvPicPr>
          <p:nvPr/>
        </p:nvPicPr>
        <p:blipFill>
          <a:blip r:embed="rId4" cstate="print"/>
          <a:stretch>
            <a:fillRect/>
          </a:stretch>
        </p:blipFill>
        <p:spPr>
          <a:xfrm>
            <a:off x="4567237" y="3733800"/>
            <a:ext cx="1007533" cy="1295400"/>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Electrical Hazards</a:t>
            </a:r>
            <a:endParaRPr lang="en-US" dirty="0"/>
          </a:p>
        </p:txBody>
      </p:sp>
      <p:sp>
        <p:nvSpPr>
          <p:cNvPr id="3" name="Content Placeholder 2"/>
          <p:cNvSpPr>
            <a:spLocks noGrp="1"/>
          </p:cNvSpPr>
          <p:nvPr>
            <p:ph idx="1"/>
          </p:nvPr>
        </p:nvSpPr>
        <p:spPr/>
        <p:txBody>
          <a:bodyPr/>
          <a:lstStyle/>
          <a:p>
            <a:r>
              <a:rPr lang="en-US" dirty="0" smtClean="0"/>
              <a:t>Electric shock can occur from contact with energized electrical conductors contained within a device that operates at a potential of 50 volts or above</a:t>
            </a:r>
          </a:p>
          <a:p>
            <a:endParaRPr lang="en-US" dirty="0" smtClean="0"/>
          </a:p>
          <a:p>
            <a:r>
              <a:rPr lang="en-US" dirty="0" smtClean="0"/>
              <a:t>Resistive heating can occur during current flow through a conductor</a:t>
            </a:r>
          </a:p>
          <a:p>
            <a:endParaRPr lang="en-US" dirty="0" smtClean="0"/>
          </a:p>
          <a:p>
            <a:r>
              <a:rPr lang="en-US" dirty="0" smtClean="0"/>
              <a:t>Equipment malfunctions can lead to the ignition of flammable materials and cause electrical fires</a:t>
            </a:r>
          </a:p>
          <a:p>
            <a:endParaRPr lang="en-US" dirty="0"/>
          </a:p>
        </p:txBody>
      </p:sp>
      <p:sp>
        <p:nvSpPr>
          <p:cNvPr id="5" name="Slide Number Placeholder 4"/>
          <p:cNvSpPr>
            <a:spLocks noGrp="1"/>
          </p:cNvSpPr>
          <p:nvPr>
            <p:ph type="sldNum" sz="quarter" idx="12"/>
          </p:nvPr>
        </p:nvSpPr>
        <p:spPr/>
        <p:txBody>
          <a:bodyPr/>
          <a:lstStyle/>
          <a:p>
            <a:fld id="{9F8FBD0B-D5BA-AC4A-B182-CCF391B5588A}" type="slidenum">
              <a:rPr lang="en-US" smtClean="0"/>
              <a:pPr/>
              <a:t>37</a:t>
            </a:fld>
            <a:endParaRPr lang="en-US"/>
          </a:p>
        </p:txBody>
      </p:sp>
      <p:pic>
        <p:nvPicPr>
          <p:cNvPr id="6" name="Picture 5" descr="electric shock.jpeg"/>
          <p:cNvPicPr>
            <a:picLocks noChangeAspect="1"/>
          </p:cNvPicPr>
          <p:nvPr/>
        </p:nvPicPr>
        <p:blipFill>
          <a:blip r:embed="rId2" cstate="print"/>
          <a:stretch>
            <a:fillRect/>
          </a:stretch>
        </p:blipFill>
        <p:spPr>
          <a:xfrm>
            <a:off x="7467600" y="4961774"/>
            <a:ext cx="1057275" cy="1057275"/>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Electrical Hazards</a:t>
            </a:r>
            <a:endParaRPr lang="en-US" dirty="0"/>
          </a:p>
        </p:txBody>
      </p:sp>
      <p:sp>
        <p:nvSpPr>
          <p:cNvPr id="3" name="Content Placeholder 2"/>
          <p:cNvSpPr>
            <a:spLocks noGrp="1"/>
          </p:cNvSpPr>
          <p:nvPr>
            <p:ph idx="1"/>
          </p:nvPr>
        </p:nvSpPr>
        <p:spPr>
          <a:xfrm>
            <a:off x="457200" y="1493086"/>
            <a:ext cx="8229600" cy="4863264"/>
          </a:xfrm>
        </p:spPr>
        <p:txBody>
          <a:bodyPr>
            <a:normAutofit/>
          </a:bodyPr>
          <a:lstStyle/>
          <a:p>
            <a:r>
              <a:rPr lang="en-US" dirty="0" smtClean="0">
                <a:latin typeface="Arial" pitchFamily="34" charset="0"/>
                <a:cs typeface="Arial" pitchFamily="34" charset="0"/>
              </a:rPr>
              <a:t>Additional electrical safety requirements are imposed upon laser devices, systems and those who work with them by the US  Department of Labor, Occupational Safety and Health Administration (OSHA), National Electrical Code (NFPA-70), and related state and local laws and regulations. These requirements must be observed with all laser installations</a:t>
            </a:r>
          </a:p>
          <a:p>
            <a:endParaRPr lang="en-US" dirty="0" smtClean="0">
              <a:latin typeface="Arial" pitchFamily="34" charset="0"/>
              <a:cs typeface="Arial" pitchFamily="34" charset="0"/>
            </a:endParaRPr>
          </a:p>
          <a:p>
            <a:r>
              <a:rPr lang="en-US" dirty="0" smtClean="0"/>
              <a:t>Potential electrical problems in laser installations may include:</a:t>
            </a:r>
          </a:p>
          <a:p>
            <a:pPr lvl="1"/>
            <a:r>
              <a:rPr lang="en-US" dirty="0" smtClean="0">
                <a:latin typeface="Arial" pitchFamily="34" charset="0"/>
                <a:cs typeface="Arial" pitchFamily="34" charset="0"/>
              </a:rPr>
              <a:t>Uncovered and improperly insulated electrical terminals</a:t>
            </a:r>
          </a:p>
          <a:p>
            <a:pPr lvl="1"/>
            <a:r>
              <a:rPr lang="en-US" dirty="0" smtClean="0">
                <a:latin typeface="Arial" pitchFamily="34" charset="0"/>
                <a:cs typeface="Arial" pitchFamily="34" charset="0"/>
              </a:rPr>
              <a:t>Hidden ”Power-Up” warning lights</a:t>
            </a:r>
          </a:p>
          <a:p>
            <a:pPr lvl="1"/>
            <a:r>
              <a:rPr lang="en-US" dirty="0" smtClean="0">
                <a:latin typeface="Arial" pitchFamily="34" charset="0"/>
                <a:cs typeface="Arial" pitchFamily="34" charset="0"/>
              </a:rPr>
              <a:t>Lack of personnel trained in current cardiopulmonary resuscitation practices, or lack of refresher trainings</a:t>
            </a:r>
          </a:p>
          <a:p>
            <a:pPr lvl="1"/>
            <a:r>
              <a:rPr lang="en-US" dirty="0" smtClean="0">
                <a:latin typeface="Arial" pitchFamily="34" charset="0"/>
                <a:cs typeface="Arial" pitchFamily="34" charset="0"/>
              </a:rPr>
              <a:t>Safety measures not being practiced during maintenance and service</a:t>
            </a:r>
          </a:p>
          <a:p>
            <a:pPr lvl="1"/>
            <a:r>
              <a:rPr lang="en-US" dirty="0" smtClean="0">
                <a:latin typeface="Arial" pitchFamily="34" charset="0"/>
                <a:cs typeface="Arial" pitchFamily="34" charset="0"/>
              </a:rPr>
              <a:t>Failure to properly discharge and ground capacitors</a:t>
            </a:r>
          </a:p>
          <a:p>
            <a:pPr lvl="1"/>
            <a:r>
              <a:rPr lang="en-US" dirty="0" smtClean="0">
                <a:latin typeface="Arial" pitchFamily="34" charset="0"/>
                <a:cs typeface="Arial" pitchFamily="34" charset="0"/>
              </a:rPr>
              <a:t>Non earth-grounded or improperly grounded laser equipment</a:t>
            </a:r>
          </a:p>
          <a:p>
            <a:pPr lvl="1"/>
            <a:r>
              <a:rPr lang="en-US" dirty="0" smtClean="0">
                <a:latin typeface="Arial" pitchFamily="34" charset="0"/>
                <a:cs typeface="Arial" pitchFamily="34" charset="0"/>
              </a:rPr>
              <a:t>Non-adherence to the OSHA lock-out standards [29 CRF 1910.147]</a:t>
            </a:r>
          </a:p>
          <a:p>
            <a:pPr lvl="1"/>
            <a:r>
              <a:rPr lang="en-US" dirty="0" smtClean="0">
                <a:latin typeface="Arial" pitchFamily="34" charset="0"/>
                <a:cs typeface="Arial" pitchFamily="34" charset="0"/>
              </a:rPr>
              <a:t>Excessive wires and cables on floor that create a fall or slip hazard</a:t>
            </a:r>
          </a:p>
          <a:p>
            <a:endParaRPr lang="en-US" dirty="0" smtClean="0"/>
          </a:p>
          <a:p>
            <a:endParaRPr lang="en-US" dirty="0"/>
          </a:p>
        </p:txBody>
      </p:sp>
      <p:sp>
        <p:nvSpPr>
          <p:cNvPr id="5" name="Slide Number Placeholder 4"/>
          <p:cNvSpPr>
            <a:spLocks noGrp="1"/>
          </p:cNvSpPr>
          <p:nvPr>
            <p:ph type="sldNum" sz="quarter" idx="12"/>
          </p:nvPr>
        </p:nvSpPr>
        <p:spPr/>
        <p:txBody>
          <a:bodyPr/>
          <a:lstStyle/>
          <a:p>
            <a:fld id="{9F8FBD0B-D5BA-AC4A-B182-CCF391B5588A}" type="slidenum">
              <a:rPr lang="en-US" smtClean="0"/>
              <a:pPr/>
              <a:t>38</a:t>
            </a:fld>
            <a:endParaRPr lang="en-US"/>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Other Hazards</a:t>
            </a:r>
            <a:endParaRPr lang="en-US" dirty="0"/>
          </a:p>
        </p:txBody>
      </p:sp>
      <p:sp>
        <p:nvSpPr>
          <p:cNvPr id="3" name="Content Placeholder 2"/>
          <p:cNvSpPr>
            <a:spLocks noGrp="1"/>
          </p:cNvSpPr>
          <p:nvPr>
            <p:ph idx="1"/>
          </p:nvPr>
        </p:nvSpPr>
        <p:spPr/>
        <p:txBody>
          <a:bodyPr/>
          <a:lstStyle/>
          <a:p>
            <a:r>
              <a:rPr lang="en-US" dirty="0" smtClean="0"/>
              <a:t>Collateral radiation is produced by system components such as the power supply, discharge lamp and plasma tubes. Plasma radiation is generated when an energetic laser beam interacts with matter, typically metals</a:t>
            </a:r>
          </a:p>
          <a:p>
            <a:endParaRPr lang="en-US" dirty="0" smtClean="0"/>
          </a:p>
          <a:p>
            <a:r>
              <a:rPr lang="en-US" dirty="0" smtClean="0"/>
              <a:t>Fire Hazard: Class 4 laser beams represent a fire hazard. Exposure of class 4 laser beam can result in potential fire hazard. Where flammable compounds or substances exist it is possible that fires can be initiated by class 3B lasers</a:t>
            </a:r>
          </a:p>
          <a:p>
            <a:endParaRPr lang="en-US" dirty="0" smtClean="0"/>
          </a:p>
          <a:p>
            <a:r>
              <a:rPr lang="en-US" dirty="0" smtClean="0"/>
              <a:t>Explosion Hazards: High pressure arc lamps, filament lamps and capacitor banks in laser equipment shall be enclosed in housing which can withstand explosive pressure resulting from component disintegration</a:t>
            </a:r>
            <a:endParaRPr lang="en-US" dirty="0"/>
          </a:p>
        </p:txBody>
      </p:sp>
      <p:sp>
        <p:nvSpPr>
          <p:cNvPr id="5" name="Slide Number Placeholder 4"/>
          <p:cNvSpPr>
            <a:spLocks noGrp="1"/>
          </p:cNvSpPr>
          <p:nvPr>
            <p:ph type="sldNum" sz="quarter" idx="12"/>
          </p:nvPr>
        </p:nvSpPr>
        <p:spPr/>
        <p:txBody>
          <a:bodyPr/>
          <a:lstStyle/>
          <a:p>
            <a:fld id="{9F8FBD0B-D5BA-AC4A-B182-CCF391B5588A}" type="slidenum">
              <a:rPr lang="en-US" smtClean="0"/>
              <a:pPr/>
              <a:t>39</a:t>
            </a:fld>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Overview</a:t>
            </a:r>
            <a:endParaRPr lang="en-US" dirty="0"/>
          </a:p>
        </p:txBody>
      </p:sp>
      <p:sp>
        <p:nvSpPr>
          <p:cNvPr id="6" name="Content Placeholder 5"/>
          <p:cNvSpPr>
            <a:spLocks noGrp="1"/>
          </p:cNvSpPr>
          <p:nvPr>
            <p:ph idx="1"/>
          </p:nvPr>
        </p:nvSpPr>
        <p:spPr>
          <a:xfrm>
            <a:off x="457200" y="1493086"/>
            <a:ext cx="5495026" cy="4525963"/>
          </a:xfrm>
        </p:spPr>
        <p:txBody>
          <a:bodyPr/>
          <a:lstStyle/>
          <a:p>
            <a:r>
              <a:rPr lang="en-US" dirty="0" smtClean="0"/>
              <a:t>The word laser is an acronym derived from the phrase “Light Amplification by Stimulated Emission of Radiation”</a:t>
            </a:r>
          </a:p>
          <a:p>
            <a:endParaRPr lang="en-US" dirty="0" smtClean="0"/>
          </a:p>
          <a:p>
            <a:r>
              <a:rPr lang="en-US" dirty="0" smtClean="0"/>
              <a:t>A laser-equipped device can generate a high-intensity light that is:</a:t>
            </a:r>
          </a:p>
          <a:p>
            <a:pPr lvl="1"/>
            <a:r>
              <a:rPr lang="en-US" dirty="0" smtClean="0"/>
              <a:t>Monochromatic</a:t>
            </a:r>
          </a:p>
          <a:p>
            <a:pPr lvl="1"/>
            <a:r>
              <a:rPr lang="en-US" dirty="0" smtClean="0"/>
              <a:t>Unidirectional</a:t>
            </a:r>
          </a:p>
          <a:p>
            <a:pPr lvl="1"/>
            <a:r>
              <a:rPr lang="en-US" dirty="0" smtClean="0"/>
              <a:t>Parallel</a:t>
            </a:r>
          </a:p>
          <a:p>
            <a:endParaRPr lang="en-US" dirty="0" smtClean="0"/>
          </a:p>
          <a:p>
            <a:r>
              <a:rPr lang="en-US" dirty="0" smtClean="0"/>
              <a:t>These unique characteristics make lasers useful for commercial, medical and research applications</a:t>
            </a:r>
          </a:p>
        </p:txBody>
      </p:sp>
      <p:sp>
        <p:nvSpPr>
          <p:cNvPr id="7" name="Slide Number Placeholder 6"/>
          <p:cNvSpPr>
            <a:spLocks noGrp="1"/>
          </p:cNvSpPr>
          <p:nvPr>
            <p:ph type="sldNum" sz="quarter" idx="12"/>
          </p:nvPr>
        </p:nvSpPr>
        <p:spPr/>
        <p:txBody>
          <a:bodyPr/>
          <a:lstStyle/>
          <a:p>
            <a:fld id="{9F8FBD0B-D5BA-AC4A-B182-CCF391B5588A}" type="slidenum">
              <a:rPr lang="en-US" smtClean="0"/>
              <a:pPr/>
              <a:t>4</a:t>
            </a:fld>
            <a:endParaRPr lang="en-US"/>
          </a:p>
        </p:txBody>
      </p:sp>
      <p:pic>
        <p:nvPicPr>
          <p:cNvPr id="10" name="Picture 3"/>
          <p:cNvPicPr>
            <a:picLocks noChangeAspect="1" noChangeArrowheads="1"/>
          </p:cNvPicPr>
          <p:nvPr/>
        </p:nvPicPr>
        <p:blipFill>
          <a:blip r:embed="rId2" cstate="print"/>
          <a:srcRect/>
          <a:stretch>
            <a:fillRect/>
          </a:stretch>
        </p:blipFill>
        <p:spPr bwMode="auto">
          <a:xfrm rot="2741335">
            <a:off x="6900333" y="3563963"/>
            <a:ext cx="913120" cy="1320127"/>
          </a:xfrm>
          <a:prstGeom prst="rect">
            <a:avLst/>
          </a:prstGeom>
          <a:noFill/>
          <a:ln w="9525">
            <a:noFill/>
            <a:miter lim="800000"/>
            <a:headEnd/>
            <a:tailEnd/>
          </a:ln>
        </p:spPr>
      </p:pic>
      <p:cxnSp>
        <p:nvCxnSpPr>
          <p:cNvPr id="12" name="Straight Arrow Connector 11"/>
          <p:cNvCxnSpPr/>
          <p:nvPr/>
        </p:nvCxnSpPr>
        <p:spPr>
          <a:xfrm>
            <a:off x="7726786" y="4559060"/>
            <a:ext cx="381000" cy="304800"/>
          </a:xfrm>
          <a:prstGeom prst="straightConnector1">
            <a:avLst/>
          </a:prstGeom>
          <a:ln w="19050" cmpd="sng">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7881439" y="4330460"/>
            <a:ext cx="533400" cy="76200"/>
          </a:xfrm>
          <a:prstGeom prst="straightConnector1">
            <a:avLst/>
          </a:prstGeom>
          <a:ln w="19050" cmpd="sng">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V="1">
            <a:off x="7881439" y="3945012"/>
            <a:ext cx="533400" cy="152400"/>
          </a:xfrm>
          <a:prstGeom prst="straightConnector1">
            <a:avLst/>
          </a:prstGeom>
          <a:ln w="19050" cmpd="sng">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V="1">
            <a:off x="7726786" y="3411612"/>
            <a:ext cx="304800" cy="304800"/>
          </a:xfrm>
          <a:prstGeom prst="straightConnector1">
            <a:avLst/>
          </a:prstGeom>
          <a:ln w="19050" cmpd="sng">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H="1" flipV="1">
            <a:off x="7455054" y="3221112"/>
            <a:ext cx="76200" cy="381000"/>
          </a:xfrm>
          <a:prstGeom prst="straightConnector1">
            <a:avLst/>
          </a:prstGeom>
          <a:ln w="19050" cmpd="sng">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H="1" flipV="1">
            <a:off x="6583786" y="3525912"/>
            <a:ext cx="457200" cy="304800"/>
          </a:xfrm>
          <a:prstGeom prst="straightConnector1">
            <a:avLst/>
          </a:prstGeom>
          <a:ln w="19050" cmpd="sng">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H="1" flipV="1">
            <a:off x="7020753" y="3144912"/>
            <a:ext cx="304800" cy="533400"/>
          </a:xfrm>
          <a:prstGeom prst="straightConnector1">
            <a:avLst/>
          </a:prstGeom>
          <a:ln w="19050" cmpd="sng">
            <a:solidFill>
              <a:srgbClr val="00B0F0"/>
            </a:solidFill>
            <a:tailEnd type="arrow"/>
          </a:ln>
        </p:spPr>
        <p:style>
          <a:lnRef idx="1">
            <a:schemeClr val="accent1"/>
          </a:lnRef>
          <a:fillRef idx="0">
            <a:schemeClr val="accent1"/>
          </a:fillRef>
          <a:effectRef idx="0">
            <a:schemeClr val="accent1"/>
          </a:effectRef>
          <a:fontRef idx="minor">
            <a:schemeClr val="tx1"/>
          </a:fontRef>
        </p:style>
      </p:cxnSp>
      <p:sp>
        <p:nvSpPr>
          <p:cNvPr id="19" name="Can 18"/>
          <p:cNvSpPr/>
          <p:nvPr/>
        </p:nvSpPr>
        <p:spPr>
          <a:xfrm rot="5400000">
            <a:off x="6676632" y="1743148"/>
            <a:ext cx="323296" cy="625825"/>
          </a:xfrm>
          <a:prstGeom prst="can">
            <a:avLst/>
          </a:prstGeom>
          <a:ln>
            <a:noFill/>
          </a:ln>
        </p:spPr>
        <p:style>
          <a:lnRef idx="3">
            <a:schemeClr val="lt1"/>
          </a:lnRef>
          <a:fillRef idx="1">
            <a:schemeClr val="accent4"/>
          </a:fillRef>
          <a:effectRef idx="1">
            <a:schemeClr val="accent4"/>
          </a:effectRef>
          <a:fontRef idx="minor">
            <a:schemeClr val="lt1"/>
          </a:fontRef>
        </p:style>
        <p:txBody>
          <a:bodyPr anchor="ctr"/>
          <a:lstStyle/>
          <a:p>
            <a:pPr algn="ctr" fontAlgn="auto">
              <a:spcBef>
                <a:spcPts val="0"/>
              </a:spcBef>
              <a:spcAft>
                <a:spcPts val="0"/>
              </a:spcAft>
              <a:defRPr/>
            </a:pPr>
            <a:endParaRPr lang="en-US"/>
          </a:p>
        </p:txBody>
      </p:sp>
      <p:cxnSp>
        <p:nvCxnSpPr>
          <p:cNvPr id="20" name="Straight Arrow Connector 19"/>
          <p:cNvCxnSpPr/>
          <p:nvPr/>
        </p:nvCxnSpPr>
        <p:spPr>
          <a:xfrm>
            <a:off x="7151193" y="2078966"/>
            <a:ext cx="917876" cy="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21" name="Sun 20"/>
          <p:cNvSpPr/>
          <p:nvPr/>
        </p:nvSpPr>
        <p:spPr>
          <a:xfrm rot="1218434">
            <a:off x="8037629" y="1849496"/>
            <a:ext cx="508037" cy="458938"/>
          </a:xfrm>
          <a:prstGeom prst="sun">
            <a:avLst/>
          </a:prstGeom>
          <a:ln>
            <a:noFill/>
          </a:ln>
        </p:spPr>
        <p:style>
          <a:lnRef idx="3">
            <a:schemeClr val="lt1"/>
          </a:lnRef>
          <a:fillRef idx="1">
            <a:schemeClr val="accent2"/>
          </a:fillRef>
          <a:effectRef idx="1">
            <a:schemeClr val="accent2"/>
          </a:effectRef>
          <a:fontRef idx="minor">
            <a:schemeClr val="lt1"/>
          </a:fontRef>
        </p:style>
        <p:txBody>
          <a:bodyPr anchor="ctr"/>
          <a:lstStyle/>
          <a:p>
            <a:pPr algn="ctr" fontAlgn="auto">
              <a:spcBef>
                <a:spcPts val="0"/>
              </a:spcBef>
              <a:spcAft>
                <a:spcPts val="0"/>
              </a:spcAft>
              <a:defRPr/>
            </a:pPr>
            <a:endParaRPr lang="en-US"/>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Mechanical and Noise Hazards</a:t>
            </a:r>
            <a:endParaRPr lang="en-US" dirty="0"/>
          </a:p>
        </p:txBody>
      </p:sp>
      <p:sp>
        <p:nvSpPr>
          <p:cNvPr id="3" name="Content Placeholder 2"/>
          <p:cNvSpPr>
            <a:spLocks noGrp="1"/>
          </p:cNvSpPr>
          <p:nvPr>
            <p:ph idx="1"/>
          </p:nvPr>
        </p:nvSpPr>
        <p:spPr/>
        <p:txBody>
          <a:bodyPr/>
          <a:lstStyle/>
          <a:p>
            <a:r>
              <a:rPr lang="en-US" dirty="0" smtClean="0"/>
              <a:t>Mechanical Hazards Associated with Robotics. Robots can punch holes in protective housing and damage the beam delivery system</a:t>
            </a:r>
          </a:p>
          <a:p>
            <a:endParaRPr lang="en-US" dirty="0" smtClean="0"/>
          </a:p>
          <a:p>
            <a:r>
              <a:rPr lang="en-US" dirty="0" smtClean="0"/>
              <a:t>Noise control may be necessary in some lasers</a:t>
            </a:r>
          </a:p>
          <a:p>
            <a:endParaRPr lang="en-US" dirty="0"/>
          </a:p>
        </p:txBody>
      </p:sp>
      <p:sp>
        <p:nvSpPr>
          <p:cNvPr id="5" name="Slide Number Placeholder 4"/>
          <p:cNvSpPr>
            <a:spLocks noGrp="1"/>
          </p:cNvSpPr>
          <p:nvPr>
            <p:ph type="sldNum" sz="quarter" idx="12"/>
          </p:nvPr>
        </p:nvSpPr>
        <p:spPr/>
        <p:txBody>
          <a:bodyPr/>
          <a:lstStyle/>
          <a:p>
            <a:fld id="{9F8FBD0B-D5BA-AC4A-B182-CCF391B5588A}" type="slidenum">
              <a:rPr lang="en-US" smtClean="0"/>
              <a:pPr/>
              <a:t>40</a:t>
            </a:fld>
            <a:endParaRPr lang="en-US"/>
          </a:p>
        </p:txBody>
      </p:sp>
      <p:pic>
        <p:nvPicPr>
          <p:cNvPr id="6" name="Picture 5" descr="robotic.jpg"/>
          <p:cNvPicPr>
            <a:picLocks noChangeAspect="1"/>
          </p:cNvPicPr>
          <p:nvPr/>
        </p:nvPicPr>
        <p:blipFill>
          <a:blip r:embed="rId2" cstate="print"/>
          <a:stretch>
            <a:fillRect/>
          </a:stretch>
        </p:blipFill>
        <p:spPr>
          <a:xfrm>
            <a:off x="2514600" y="2819400"/>
            <a:ext cx="3276600" cy="2460936"/>
          </a:xfrm>
          <a:prstGeom prst="rect">
            <a:avLst/>
          </a:prstGeom>
        </p:spPr>
      </p:pic>
      <p:sp>
        <p:nvSpPr>
          <p:cNvPr id="7" name="TextBox 6"/>
          <p:cNvSpPr txBox="1"/>
          <p:nvPr/>
        </p:nvSpPr>
        <p:spPr>
          <a:xfrm>
            <a:off x="3052618" y="5280336"/>
            <a:ext cx="2514600" cy="307777"/>
          </a:xfrm>
          <a:prstGeom prst="rect">
            <a:avLst/>
          </a:prstGeom>
          <a:noFill/>
        </p:spPr>
        <p:txBody>
          <a:bodyPr wrap="square" rtlCol="0">
            <a:spAutoFit/>
          </a:bodyPr>
          <a:lstStyle/>
          <a:p>
            <a:r>
              <a:rPr lang="en-US" sz="1400" dirty="0" smtClean="0">
                <a:latin typeface="+mj-lt"/>
              </a:rPr>
              <a:t>Robotic Surgeon</a:t>
            </a:r>
            <a:endParaRPr lang="en-US" sz="1400" dirty="0">
              <a:latin typeface="+mj-lt"/>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Chemical Hazards</a:t>
            </a:r>
            <a:endParaRPr lang="en-US" dirty="0"/>
          </a:p>
        </p:txBody>
      </p:sp>
      <p:sp>
        <p:nvSpPr>
          <p:cNvPr id="3" name="Content Placeholder 2"/>
          <p:cNvSpPr>
            <a:spLocks noGrp="1"/>
          </p:cNvSpPr>
          <p:nvPr>
            <p:ph idx="1"/>
          </p:nvPr>
        </p:nvSpPr>
        <p:spPr/>
        <p:txBody>
          <a:bodyPr/>
          <a:lstStyle/>
          <a:p>
            <a:r>
              <a:rPr lang="en-US" dirty="0" smtClean="0"/>
              <a:t>Laser Generated Air Contaminants (LGAC) may be generated when certain class 3B and 4 laser beams interact with matter. The quantity, composition, and chemical complexity of the LGAC depends greatly upon target material, cover gas and beam irradiance</a:t>
            </a:r>
          </a:p>
          <a:p>
            <a:endParaRPr lang="en-US" dirty="0" smtClean="0"/>
          </a:p>
          <a:p>
            <a:r>
              <a:rPr lang="en-US" dirty="0" smtClean="0"/>
              <a:t>Many hazardous gases are used in lasers and laser applications. All hazardous gases shall be contained in an approved gas cabinet that is alarmed with sensors to indicate potential leakage. SOPs must be developed for safe handling of compressed gases</a:t>
            </a:r>
          </a:p>
          <a:p>
            <a:endParaRPr lang="en-US" dirty="0"/>
          </a:p>
        </p:txBody>
      </p:sp>
      <p:sp>
        <p:nvSpPr>
          <p:cNvPr id="5" name="Slide Number Placeholder 4"/>
          <p:cNvSpPr>
            <a:spLocks noGrp="1"/>
          </p:cNvSpPr>
          <p:nvPr>
            <p:ph type="sldNum" sz="quarter" idx="12"/>
          </p:nvPr>
        </p:nvSpPr>
        <p:spPr/>
        <p:txBody>
          <a:bodyPr/>
          <a:lstStyle/>
          <a:p>
            <a:fld id="{9F8FBD0B-D5BA-AC4A-B182-CCF391B5588A}" type="slidenum">
              <a:rPr lang="en-US" smtClean="0"/>
              <a:pPr/>
              <a:t>41</a:t>
            </a:fld>
            <a:endParaRPr lang="en-US"/>
          </a:p>
        </p:txBody>
      </p:sp>
      <p:pic>
        <p:nvPicPr>
          <p:cNvPr id="6" name="Picture 5" descr="gas.jpg"/>
          <p:cNvPicPr>
            <a:picLocks noChangeAspect="1"/>
          </p:cNvPicPr>
          <p:nvPr/>
        </p:nvPicPr>
        <p:blipFill>
          <a:blip r:embed="rId2" cstate="print"/>
          <a:stretch>
            <a:fillRect/>
          </a:stretch>
        </p:blipFill>
        <p:spPr>
          <a:xfrm>
            <a:off x="4816415" y="4523117"/>
            <a:ext cx="2209801" cy="1608605"/>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Chemical Hazards</a:t>
            </a:r>
            <a:endParaRPr lang="en-US" dirty="0"/>
          </a:p>
        </p:txBody>
      </p:sp>
      <p:sp>
        <p:nvSpPr>
          <p:cNvPr id="3" name="Content Placeholder 2"/>
          <p:cNvSpPr>
            <a:spLocks noGrp="1"/>
          </p:cNvSpPr>
          <p:nvPr>
            <p:ph idx="1"/>
          </p:nvPr>
        </p:nvSpPr>
        <p:spPr/>
        <p:txBody>
          <a:bodyPr/>
          <a:lstStyle/>
          <a:p>
            <a:r>
              <a:rPr lang="en-US" dirty="0" smtClean="0"/>
              <a:t>Laser Dyes and Solvents. Some dyes are highly toxic and special care should be taken when handling them. A Material Safety Data Sheet (MSDS) for dye compounds shall be available to all appropriate workers. The use of </a:t>
            </a:r>
            <a:r>
              <a:rPr lang="en-US" dirty="0" err="1" smtClean="0"/>
              <a:t>dimethylsufoxide</a:t>
            </a:r>
            <a:r>
              <a:rPr lang="en-US" dirty="0" smtClean="0"/>
              <a:t> (DMSO) as a solvent for cyanine dyes in dye lasers should be discontinued. Dye lasers containing at least 100 </a:t>
            </a:r>
            <a:r>
              <a:rPr lang="en-US" dirty="0" err="1" smtClean="0"/>
              <a:t>mL</a:t>
            </a:r>
            <a:r>
              <a:rPr lang="en-US" dirty="0" smtClean="0"/>
              <a:t> of flammable liquids shall be in conformance with the provision of the NFPA 30 and 45, and the NEC – Article 500 – Hazardous Locations</a:t>
            </a:r>
          </a:p>
          <a:p>
            <a:endParaRPr lang="en-US" dirty="0"/>
          </a:p>
        </p:txBody>
      </p:sp>
      <p:sp>
        <p:nvSpPr>
          <p:cNvPr id="5" name="Slide Number Placeholder 4"/>
          <p:cNvSpPr>
            <a:spLocks noGrp="1"/>
          </p:cNvSpPr>
          <p:nvPr>
            <p:ph type="sldNum" sz="quarter" idx="12"/>
          </p:nvPr>
        </p:nvSpPr>
        <p:spPr/>
        <p:txBody>
          <a:bodyPr/>
          <a:lstStyle/>
          <a:p>
            <a:fld id="{9F8FBD0B-D5BA-AC4A-B182-CCF391B5588A}" type="slidenum">
              <a:rPr lang="en-US" smtClean="0"/>
              <a:pPr/>
              <a:t>42</a:t>
            </a:fld>
            <a:endParaRPr lang="en-US"/>
          </a:p>
        </p:txBody>
      </p:sp>
      <p:pic>
        <p:nvPicPr>
          <p:cNvPr id="6" name="Picture 5" descr="laser dyes.jpeg"/>
          <p:cNvPicPr>
            <a:picLocks noChangeAspect="1"/>
          </p:cNvPicPr>
          <p:nvPr/>
        </p:nvPicPr>
        <p:blipFill>
          <a:blip r:embed="rId2" cstate="print"/>
          <a:stretch>
            <a:fillRect/>
          </a:stretch>
        </p:blipFill>
        <p:spPr>
          <a:xfrm>
            <a:off x="3067050" y="3946585"/>
            <a:ext cx="3086100" cy="1485900"/>
          </a:xfrm>
          <a:prstGeom prst="rect">
            <a:avLst/>
          </a:prstGeom>
        </p:spPr>
      </p:pic>
      <p:sp>
        <p:nvSpPr>
          <p:cNvPr id="7" name="TextBox 6"/>
          <p:cNvSpPr txBox="1"/>
          <p:nvPr/>
        </p:nvSpPr>
        <p:spPr>
          <a:xfrm>
            <a:off x="4126661" y="5432485"/>
            <a:ext cx="1752600" cy="369332"/>
          </a:xfrm>
          <a:prstGeom prst="rect">
            <a:avLst/>
          </a:prstGeom>
          <a:noFill/>
        </p:spPr>
        <p:txBody>
          <a:bodyPr wrap="square" rtlCol="0">
            <a:spAutoFit/>
          </a:bodyPr>
          <a:lstStyle/>
          <a:p>
            <a:r>
              <a:rPr lang="en-US" dirty="0" smtClean="0"/>
              <a:t>Laser Dyes</a:t>
            </a:r>
            <a:endParaRPr lang="en-US"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Chemical Hazards</a:t>
            </a:r>
            <a:endParaRPr lang="en-US" dirty="0"/>
          </a:p>
        </p:txBody>
      </p:sp>
      <p:sp>
        <p:nvSpPr>
          <p:cNvPr id="3" name="Content Placeholder 2"/>
          <p:cNvSpPr>
            <a:spLocks noGrp="1"/>
          </p:cNvSpPr>
          <p:nvPr>
            <p:ph idx="1"/>
          </p:nvPr>
        </p:nvSpPr>
        <p:spPr/>
        <p:txBody>
          <a:bodyPr/>
          <a:lstStyle/>
          <a:p>
            <a:r>
              <a:rPr lang="en-US" dirty="0" smtClean="0"/>
              <a:t>There are 3 major control measures available to reduce the concentration of chemical agents to acceptable levels</a:t>
            </a:r>
          </a:p>
          <a:p>
            <a:pPr lvl="1"/>
            <a:r>
              <a:rPr lang="en-US" dirty="0" smtClean="0"/>
              <a:t>Exhaust ventilation concentration of LGAC should be maintained at or below the allowable levels specified by OSHA</a:t>
            </a:r>
          </a:p>
          <a:p>
            <a:pPr lvl="1"/>
            <a:endParaRPr lang="en-US" dirty="0" smtClean="0"/>
          </a:p>
          <a:p>
            <a:pPr lvl="1"/>
            <a:r>
              <a:rPr lang="en-US" dirty="0" smtClean="0"/>
              <a:t>Respiratory protection may be used to control brief exposures</a:t>
            </a:r>
          </a:p>
          <a:p>
            <a:pPr lvl="1"/>
            <a:endParaRPr lang="en-US" dirty="0" smtClean="0"/>
          </a:p>
          <a:p>
            <a:pPr lvl="1"/>
            <a:r>
              <a:rPr lang="en-US" dirty="0" smtClean="0"/>
              <a:t>Isolation of the process by physical barriers</a:t>
            </a:r>
          </a:p>
          <a:p>
            <a:endParaRPr lang="en-US" dirty="0"/>
          </a:p>
        </p:txBody>
      </p:sp>
      <p:sp>
        <p:nvSpPr>
          <p:cNvPr id="5" name="Slide Number Placeholder 4"/>
          <p:cNvSpPr>
            <a:spLocks noGrp="1"/>
          </p:cNvSpPr>
          <p:nvPr>
            <p:ph type="sldNum" sz="quarter" idx="12"/>
          </p:nvPr>
        </p:nvSpPr>
        <p:spPr/>
        <p:txBody>
          <a:bodyPr/>
          <a:lstStyle/>
          <a:p>
            <a:fld id="{9F8FBD0B-D5BA-AC4A-B182-CCF391B5588A}" type="slidenum">
              <a:rPr lang="en-US" smtClean="0"/>
              <a:pPr/>
              <a:t>43</a:t>
            </a:fld>
            <a:endParaRPr lang="en-US"/>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Bioeffects</a:t>
            </a:r>
            <a:r>
              <a:rPr lang="en-US" dirty="0" smtClean="0"/>
              <a:t> of Laser Radiation</a:t>
            </a:r>
            <a:endParaRPr lang="en-US"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Bioeffects</a:t>
            </a:r>
            <a:r>
              <a:rPr lang="en-US" dirty="0" smtClean="0"/>
              <a:t> of the Eye</a:t>
            </a:r>
            <a:endParaRPr lang="en-US" dirty="0"/>
          </a:p>
        </p:txBody>
      </p:sp>
      <p:sp>
        <p:nvSpPr>
          <p:cNvPr id="3" name="Content Placeholder 2"/>
          <p:cNvSpPr>
            <a:spLocks noGrp="1"/>
          </p:cNvSpPr>
          <p:nvPr>
            <p:ph idx="1"/>
          </p:nvPr>
        </p:nvSpPr>
        <p:spPr>
          <a:xfrm>
            <a:off x="309053" y="1061267"/>
            <a:ext cx="8229600" cy="4525963"/>
          </a:xfrm>
        </p:spPr>
        <p:txBody>
          <a:bodyPr>
            <a:normAutofit/>
          </a:bodyPr>
          <a:lstStyle/>
          <a:p>
            <a:r>
              <a:rPr lang="en-US" dirty="0" smtClean="0"/>
              <a:t>The unprotected human eye is extremely sensitive to laser radiation and can be permanently damaged from direct or reflected beams. Due to tissue characteristics, the area of the eye damaged by laser energy is dependent upon the wavelength of the incident laser beam. The retina, cornea, and lens are the areas most commonly damaged</a:t>
            </a:r>
          </a:p>
          <a:p>
            <a:endParaRPr lang="en-US" dirty="0" smtClean="0"/>
          </a:p>
          <a:p>
            <a:pPr lvl="1"/>
            <a:r>
              <a:rPr lang="en-US" u="sng" dirty="0" smtClean="0"/>
              <a:t>Visible and near infrared</a:t>
            </a:r>
            <a:r>
              <a:rPr lang="en-US" dirty="0" smtClean="0"/>
              <a:t> (400 – 1400 nanometers) laser light pose a critical hazard to the retina. These wavelengths are also know as the “retinal hazard region” </a:t>
            </a:r>
          </a:p>
          <a:p>
            <a:pPr>
              <a:buNone/>
            </a:pPr>
            <a:endParaRPr lang="en-US" dirty="0" smtClean="0"/>
          </a:p>
          <a:p>
            <a:pPr lvl="1"/>
            <a:r>
              <a:rPr lang="en-US" u="sng" dirty="0" smtClean="0"/>
              <a:t>Ultraviolet</a:t>
            </a:r>
            <a:r>
              <a:rPr lang="en-US" dirty="0" smtClean="0"/>
              <a:t> (180 nm – 400 nm) laser light can cause photochemical damage if it is absorbed by selectively sensitive portions of cells in the cornea. Excessive exposure to UV light can cause photophobia, redness of the eye, tearing, discharge, and </a:t>
            </a:r>
            <a:r>
              <a:rPr lang="en-US" dirty="0" err="1" smtClean="0"/>
              <a:t>stromal</a:t>
            </a:r>
            <a:r>
              <a:rPr lang="en-US" dirty="0" smtClean="0"/>
              <a:t> haze</a:t>
            </a:r>
          </a:p>
          <a:p>
            <a:endParaRPr lang="en-US" b="1" dirty="0" smtClean="0"/>
          </a:p>
          <a:p>
            <a:endParaRPr lang="en-US" dirty="0" smtClean="0"/>
          </a:p>
        </p:txBody>
      </p:sp>
      <p:sp>
        <p:nvSpPr>
          <p:cNvPr id="5" name="Slide Number Placeholder 4"/>
          <p:cNvSpPr>
            <a:spLocks noGrp="1"/>
          </p:cNvSpPr>
          <p:nvPr>
            <p:ph type="sldNum" sz="quarter" idx="12"/>
          </p:nvPr>
        </p:nvSpPr>
        <p:spPr/>
        <p:txBody>
          <a:bodyPr/>
          <a:lstStyle/>
          <a:p>
            <a:fld id="{9F8FBD0B-D5BA-AC4A-B182-CCF391B5588A}" type="slidenum">
              <a:rPr lang="en-US" smtClean="0"/>
              <a:pPr/>
              <a:t>45</a:t>
            </a:fld>
            <a:endParaRPr lang="en-US" dirty="0"/>
          </a:p>
        </p:txBody>
      </p:sp>
      <p:sp>
        <p:nvSpPr>
          <p:cNvPr id="61442" name="AutoShape 2" descr="data:image/jpeg;base64,/9j/4AAQSkZJRgABAQAAAQABAAD/2wCEAAkGBxQTEhUUExQWFhUXGBgYGBgYGBgYGxcYHBgaGhcYGBoaHSggGBolHBoYITEjJSkrLi4uFx8zODMsNygtLisBCgoKDg0OGxAQGzckICQsLCw0NCwsLCwsLCwsLCwsLCwsLDQ0LCw0LCwsLCwsLCwsNCwsLCwsLCwsNCwsLCw0LP/AABEIANYA6wMBIgACEQEDEQH/xAAbAAACAwEBAQAAAAAAAAAAAAADBAECBQAGB//EADgQAAECAwUGBAYBAwUBAAAAAAEAAgMRITFBUWHwBAUScYGRobHB0QYTIjLh8UIjYnIUM1KCkqL/xAAZAQADAQEBAAAAAAAAAAAAAAABAgMEAAX/xAAoEQADAQACAgIABAcAAAAAAAAAAQIRAyESMUFRBGFx8BMiMoGh4fH/2gAMAwEAAhEDEQA/APiPCOmtdVIFssdCSgmnKxTw01q5ABUlWaBOk7VUmZ9fNc5cEklc4HWtTXAqJrjicb7FAOOteqkVoBbYPZb+6vheLEkYn9NuBq4jld17LjjAkTSnqtPYtwR4ljeEYv8Ap/K9psO6oMH7WfV/yNXdzZ0TfzM9VQ0ZS2ec2X4OaP8AciE5NEvE23rTg7j2dlkMH/KbvNOl+dVXiS6U8Ps5rWtH0taBkAFaE4paPENGi/tqxM8EkHSRRcfWpFg4qvFz1rwUtbiqEGdEqo5w0XLpjHxxSkXYYTyeKGw1tkJ90dxkCTYF0IGQnhrmj5A8PyMjafhuC6ziYcjMdisnafhh7fscHihl9pt7eK9bxa6KXOTeQj40fNtp2V0MyewtOY8sQggTX0yJDa4ScAReDUXYrD2/4bY6sM8JrQz4fcaom8hHDR5AD0yVpHQ5pjbdgiQjKI0ittoPI38krYUROyZLmu1l2U8PJVaBmuORYCWu6iJqfouJl7LnDnauAiAdeq4uUAyUgZHXREbsnhlaVB1rqp4T39F1NaqgLpDqftTYei60+X6UOC4OnSrd3Tu692xI54Wigtcftb19E5uLcjo9TNsMWnE4NHqvbbPCbDaGMaGgXeuZzQbClolurccLZ5H7n0m429B/ELRfEw1RDe7XNc8S14pGyyjo4uVS9RwnWGKn5eOtBJVotPG2Q3NSW53T5I4brWvUG0MLiGC+rshbropPk0vPD0V2NnES8z/t14JwBWhwpCQsARGQ5qbvWXUdAZLixNGDz8dFREYACT2s5XIeTG/hmfGbMyuFT6InBJEZDvvNfYZKDWystW3JkxHK0VfSluvFDfEF1eupJt8AkVoMvdVMIAYSz6qisi+Ni7TjPWCkFdELBeOhJ/SB84XAlUVEa42GiMa8cLgHA3FeZ3x8Nym6DUSq02j/ABN/JeiER2AHNWaTeVRMjXGfOCLjMEGw3KXGvpjNfQIm7oLzxOhtJNpkvPfEW42wx8yHRthE7J2EE3GxNpFzh592s8VwyXCc+aiaIN+jjnyUk5Lrf10CJ1HYIMDYIDUvJcM1xXInEkEXd1tbh3J853E6fyxb/ccAk9y7rO0ROETDRVxwHuvfw4TWtDWUa0SAy5oaNK0tRrQ0CQAsF1FChrr++u/ZFbDvSVWGiOPfQAjzHmL0ci9WiMs5jwqith0We7NnFxYsF2tqJ4eyIGTVzDqNatTLIYUSygUdQE4K+74FOI2ur0uRdohcTmwxeZnIDRWrs+zzoNYIN4i0R0KQ4F6uyDitWHsBIrSptslqdUvtEoZEnAnyOcreWSTzRZcSAvhgW0xmlNqE2WSGLjKfIXrSh7O51Q2ZP832D/Ea6KGbLIniPG7E1kMgu0p/DRiPfMSJDRjJ3tYrNYZUdTILbfs8hWXL8BZ0bYhOk28kVSJVx50IxoTv+RPZLmA3rmSU7GhPH9wytv8AwgBwNL87tVTpkahixhAWADp63oERqciiWp+STiQiaumBgPX9JkzNcaDL8wo48wu4G3S6yKjgGCsqMzlBAUDeezfNhOZMAmwnEGk1cMGEuX4VmjMqstMlUnz2LBLXOa4FrhaMFA69Rn5r2HxBun5reJv+40f+hhzXjBYqGZzhLvHt5KOLl2CmZXAE4dx6og6+SAArQ4ZJAFXEgAZzkqzXpfg/d8yYzhRsw3neeg81z6Dmnod0bGIEIMEpmrji6/oLOiaDaFQ449/VFZdn4qVPDXxceg2CUsD7S8kzDbYFQQ50RtnhkkjxykPGxQqjbxcXwiGtnYKAHveeyMBPQTLIVMvILmQvqqLR7a6KGmlTiwFDhVPb19k0yHQk2CvZG2eFUjPyA9lXbiARDNJkF3Ksh4eKXSq4vspuvYS8mK4S4rKWDDw8losiSdwsBcRcJSy4nT1JHhsdFAkDDhZWuGWATrg2GAyG2bjYBfmSpVfeFlGNIQ2mCQP6zz/gyk8ifVVgbscDxSa3+01loSTsTY3QyHk8brxh/ibyEw2IHCY1kldNFPLF12JxNneRP5n/AMiSXi7M4A/UD/1l4haRElDil8mgJmHEJZKYlyM5e16G54OfiteOKEaGGs1mR9nFopnLwNeSrNaGodITd4JPa4ANtczrmn53Gh80N0py6qieGa5Ml8LhM6kZ1lbYoeME7EH71rsk3jhqJSN2GaZkakXewa1VLvYBSQ1+03EJwHTlhJKvcKi/x8U86ZuRYugYhjJWAXek1E1aaMrRdh1rv1XlfindnA75rftd9wwd0uK9SDryUbRBERjmOscJex716K6ZmuT5yMRaoIRto2cse5jrWmSHS+c+QTkiWQ+IgAVJkMzNfSNg2UQ4bWN/iJczefNeO+Fdl4406yYJ9bB5r2TohFkjrXdLTK8U6+y/zJasUwxKt0+xxQYcaZqCHZ2JyAyduuazcl4enwcevodgMBu7phrZGeBHYgDzCVabhZh7Jlr/AKRbPRCzvs9CaSfiN/Ll5IuzwpurhWibgwCBLqKFMwoYD/8AqPP9d1GrKSo9g9kgBvG40Amf/PrTyVd1bv8AmkxolhP0NNkhfy/KnbQXfLgg1f8AU44CfF7notiJHbCYBKwAAcku4v1BTfqQO8I3CABaftH4XbHB4BxE/UbT6BRA2Yk8b/vPThyAuvTRbIV9+yjuLAOkl4oq5s/ZKGFWbaG/A9E0x0xgJyXCHRcngFXiLzVXIj2obgmKITjulWR8K+vQJYzIp4a11WhHbTx9VmkYd00mmWnIDaGAiWFQdaqs9z50NHC71GIWjEndekY7QZzy6amryYuV7uirta1Yl4laIkQG497cq290Fzzh4p2ZaYCKCOXiLpoMRk7QEeK4kSINmVnRA+YJAkymMxr9pl+RClou5mB115qGi+1FcazHfVFTwu1rBVTM/wCRZr1YIQcrzVYZG0YHxbsYm2KBKdDLH+J7U6Lzor+p+K97vHZvmQnsvIpzFR4r598vVfZVMtrD13wjB4YTnH+TpdG+dSVs8Y/CV3PD4YEMf2z719UeK3Gonh5FJTNfDGpDAY0iRrrFWa5w+36hhYlGiWI6piG2d5105dllpHqTsrEP7LtNZH6TK+8J0jibIWioMjT8e6QELiAkaioN/wCVqbujTIa4DivFxHqp71o/SaN7YovE0EWSlbZdLnajOgEHibcDS4iU/RA3NJrng2AzHUBN7fFkwgfyp3n6LNX9WIrK14KbnHE98V1wkLpCXtLun4MPjPzHf9RWzEoLYXCxkMWuq7ramf8AUl0mwm2Xn7QLJDH8paevf3hV6vX7X+xk0E7JatSv+ocftbPMmQ6YrnbDe95d5T5XosF9xoprP1ESlLV2Da57aFs+R9FZ8cC1rucpjwTBeqxXo7vwDy1+hd8XBrj053koTnO/4gdZ+Ss8Zkcj6IJeRnXCo90xaV9FHwSauMxgBIeaT22EBKQ/OvZaBjC5KbVGGVbtWp53QPnzoynRJg42W25pWI6vX0ojRpGZCWfEWhIw3TbAx23pZ6I6L21+UJxXNok2Dclw+Ux16G7ujPdruljaTPLnf4epTyhKoo6GEN7M9Woj9axQjZJWWkVrZWvPqrtiZayQ3O1r2RGFOheRDEN68NveAWxngNmJzFDYa45r24cg7RsDXuLiLZXZclZGS1peFJrGjBoHYD3VXRZ8uuCs37RyCE51SpWa+Jhw3CfZGY/EGl8joJSFHl7J0PBE1C017Nqvy6GoBzkn2yJFeqyWRzc0nM0vWjsL3TE2t7qL1FZnXhv7s2V/HJxkXCbXG855rV2Noc+bxMQxMjE3einYo0L5UjV1zROc8RhzXbke5sRvzGThxCTMgmdoo6y23msrp1ptrVNYsz/P6f2NTZN1/NA4phzhxOP/AAYbBzPojxt2/KAAs5fpeg2HZuETI+p1T6DkBRW2uDxNIIuSVx346zxa/G07z4PKsZOvn4IcWHytttVyDxls8lD52G3Wuyn8m9exYmWXqoMWatGM0vJVReVpzhPWSDEpWetauTJSsV4uHM3DJMg03nQjtUZs6iZ5V79NXJRYo9qzPLWCmJ9Tp3fnNDigCeuSusSI9ijn4+KUjPnnq5XjPnbZelIkUBFPfRnrpE8WtWoZdrugOja/ao6MqKGQfIgsQhL8VO9PP0XPdPXdCc/8+nkqyib/AJiznaOtTQXuUxXIU1WUMliJBRAe6DNSx2pJmhLfQ4067ogJ1w+tUCCddP2jNNE8+jHQJrptacQPIJclC3b9UFhJP2jwoilI12aeHsjomYTpmt1guwSwqjwDUZeWvJJXo0GpAJv1r0WhsJk4G7867LLZitHZHamsVo18VY0fRt3uaIVSJmYnjRTu/eEtnax4+1zZTBudPyWVuCKCZuMyKAGwUt5rR3dtMozg4TDp8M68xzWNLwb0ryQn5fPqv+HuYcZrgCCCCqRHCRmvMbPvF2zuIcHOgE/SbTDncclobw3m0w/6bg7iFCK0vK1cn4t1Po8avwdTSztP5MKNFHzHumKk/hCjxR+aVVXwpW1JSr2Cc5A5yCypI9yIRETaGi1ze6G2JWYI8LLRerthgCgA7cq4paJAbgAOQHXWSdND1PWjAi8QmJy6iesUntUcSpLt4IrYgqDdaPIhK7RU253dzmEy9jxx01otdOvJKbyMqYCqcitkPGxIbcFRMy8qaMyNEWRtUUlxwC1YoosyNAMzJaOLDFyV8MA2IVdx5LhB1rXgrGH4K/RPUULlUojxzyvQ3Z3ooKKFQpKhOgMquUkKqYmxqAaa1mjzOB8PVLQDPWv2rRdoaDInxIRky37M34bizglp/i49jUJyLasP4ZjyiFhoHCnMV8prfew3oV7H4NfQNqI1yquSs2DuzxpAW29TyWjs75Vvw1f7rIhPFnKvotDZnVkLlmuex5eHo93bYWkEnnetLZ9tDopnMU4hWoNAvOwTOt1yY+bwPY7EyPVRqEzXx8rno9o3eDg0/wAgRIi+Xqs6M13+5BJp9zfQi1AbtkgD5a6d0zDiA/UKOl3GdarOpc+i0VOdLNDbPtoiClDePXkrFZ8fZy7+pBo7+TZ33j8K2ybzDjwP+l1nM8ruSLjfQ0/Q5ENKa90M6qrxUmI9AJyJp0U/Fj+SCuMxShuNo7dPFLbRBIFnUWZzwXRdolJvLP2UwtqxNZZAck2NFUnmiEQEjJJxxMLUjxZk0FcpeWqpKKxOZ+Sfsx4jPPWvZKuheOtclox2SS7hr0VZrDByQZstauVTr0Tr2JVw9Vea0yOHIEiSE8au5Irq+iHEt5KqGjQZVFYqpCog0yHKqlQUxJsPswXmN67ZOK+Qvlabqei9HEi8DHOwB/HivGFs6kmZyn6poWmTlfZbZ4hY9rhKYM+y9syIHNDhYQCF4Ro1Nej+HdpDh8txqPqaLpXy8+6Ndg46SZpyUgqCKqJKZuT6Cw3SM+SZgvIBItmAPRJgo8AmYtlqxTpFZ2uka7HkDlqi7aY5k0XzB7X9ki/aJZm7XZG2Qmpdb5clDGlpVNKuzfgx59b8k9B2jhMyTLoarzuxbT9MsDLxWlCjzkElItx0vTN4xCfrYayqLjzzVokGHHGDxlUcxeFk7NHkZjWKM+PMzaQ1wsM5GeZzU3H0U887RV21RIf9OLZYHVs54azTo2UU4ukrL7FR8QRW/LiUdaDjmPbQW2PaTCd8qL9v8Sa9MwhWtfmV432G2lkrNa1JBEGeGsExtThTw9K4T8kBxstnf37oLcLNy+whoMrNavSsRyl0bJCdEPmglgjcsBtUpWa1JIRRrz1zTUczMu+u6XN+SchyLRaJZglorbcNVPj4I73TOWOOQQy3U1WejDSFHG9Bia9EaK6XPWuiWcVokjCKkqFyqVQFM4qpViqOeAJmweSYm2Z3xBtMmBg/lU+lmfkvPulh4o+2xvmPLibTTIWBLlUS6MddvSZT9UTZYrmOD22gz/aoBq9c6+y1cKe0gx2xGh7bD4G8d1PEvObm3h8p0nfY41GH93ovSRMrFNo2cXL1hM13GhtepJqlw0eYWG5NtiiVCkAVaaWp0dVqw0IEWTsnea0oEVYZiTGY17JvZ9qB55qNyw8dY+zYgxZftMwokzNZLIutaojQ4utaokLaa7CCJHzV4pL5Nik8IoHSqMJlZ7No16JqLFEpWghK12Xjk/lelG7V8t3DE+ptQDWmesU6Xg1aZjHLx7rNDrnVb5ITtlew8UJ8v7SfJc0mGbNBxn0SkeLcBM9uk0o6PFdMSbndXuqt2poo4FpwPXBcpOddYFcXZePT0Sz51n0AEp97UUxgbHDugRn3grmnpN2swHFdIVOsErEinl5/hMFt9/ly1+FIxuVISM3I89AHnWghFXehF2tWLQkTp4iVBKquBT4RbOOax997XZDBt+70Ce3htghtxcaNHqvNOPEZm09UyM/LXwUdau4s/BTKQUFoxHj7JiDZ07b/AAUgWynkoEs12P6XHEg4+K2dz7zl/TiH6f4nA4cljD8a6LpCwd1zCnnaPZlslAWLuze8h8t9n8Thzy1YtstpOdynhq471ETVpqqsCuZWWS1MwpG1LSVgcEjWlUOQ45EhbhrFEEe/wx64JAumisiZUU3Bzbw1IMazz80181ZECN0565ozIw1rUipVLRSOTF38mm2LjrmufFIH0nobO6TEWlqn5iXSirOiI8chwdwluN4PI6sTH+sYRIkHn7pWI+YllqSps0eYIdaMR4pvaD5JjD9mYRYNckhtMFjSBK3CdiLF4Z2S5JWIAai0ZzTT+pO7Rd8ACyfdLRW89Zq/ziLZFUfGmqSmQTe9gi1UkrOcomqoWsIS+1bS1jSXdBeSu23bGwxM23DH8Lze07SXumTPAXDKqZIz8nIl0iNojueS420kMBWgQm2de/NcR2lqxcTPunM26dPViq9tdFWprVq4EYnwQO6IdrJQ5qsTn+VA8kTtOJUtlyXHmoa2c1wWcR2Whu/eLoX0n6m3tN3JIEZ9sVYWZazXdATPW7JEbEHEwzxF456uVy2S8hDjFpDmkg4hbmyb9BAEQf8AYeo9sUjRaOb7NUPXTVYbmvALCHDI+lxUkJTUr0kFWa5UmrTXNDJheKeSvxHXsgTVi9JgzGRH1rqil8hKdUjNc16VwEcfFnZSXRLxXyMwdZoJiKJzRUYLvY1EjoT4kwlw6i6SZQkLpfjVXKpKU2reTGUnN2A9TYE+C1azscJWVvDewbRki7G4e6zdr3g+JO5uA9cUmEyRmvm3pBIkVzjMms71SxSGVtzXA0tRIFQpebddFM9W9sFQFEJe5VkdFS6eOvVTxnHxXIOlXWa1euD6KVyIq9HObdeuDZGS5cl0K9o4iRlepaJgm8CfipXLvjRd6IZMmmE65BRxSphNcuXL2NhMKM5pm0kcitOBv54+8B3ge4XLkXKCm16NbZdrbEEwCJWzkmXLlymauGnU9nEqJrly4qWJUT12XLkA6zlE1y5EX5KE0WVtO+ZGTW3yrlkuXJkZrtrMM6NvB76F0gbhQJYnw/SlciRdPSrhYu4hrWpLlyYLIEs1YCa5cgwN9EZKwNKa1JcuXB+iOOWpKOIYa7Lly45n/9k="/>
          <p:cNvSpPr>
            <a:spLocks noChangeAspect="1" noChangeArrowheads="1"/>
          </p:cNvSpPr>
          <p:nvPr/>
        </p:nvSpPr>
        <p:spPr bwMode="auto">
          <a:xfrm>
            <a:off x="155575" y="-1744663"/>
            <a:ext cx="4000500" cy="363855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61444" name="Picture 4" descr="http://www.heartscan.com.my/images/dri%20image.gif"/>
          <p:cNvPicPr>
            <a:picLocks noChangeAspect="1" noChangeArrowheads="1"/>
          </p:cNvPicPr>
          <p:nvPr/>
        </p:nvPicPr>
        <p:blipFill>
          <a:blip r:embed="rId2"/>
          <a:srcRect/>
          <a:stretch>
            <a:fillRect/>
          </a:stretch>
        </p:blipFill>
        <p:spPr bwMode="auto">
          <a:xfrm>
            <a:off x="2626718" y="5200843"/>
            <a:ext cx="1394866" cy="1269580"/>
          </a:xfrm>
          <a:prstGeom prst="rect">
            <a:avLst/>
          </a:prstGeom>
          <a:noFill/>
        </p:spPr>
      </p:pic>
      <p:pic>
        <p:nvPicPr>
          <p:cNvPr id="7" name="Picture 2" descr="http://s160131.gridserver.com/wp-content/uploads/2013/04/5597365247_1cef17984c_o.jpg"/>
          <p:cNvPicPr>
            <a:picLocks noChangeAspect="1" noChangeArrowheads="1"/>
          </p:cNvPicPr>
          <p:nvPr/>
        </p:nvPicPr>
        <p:blipFill>
          <a:blip r:embed="rId3"/>
          <a:srcRect/>
          <a:stretch>
            <a:fillRect/>
          </a:stretch>
        </p:blipFill>
        <p:spPr bwMode="auto">
          <a:xfrm>
            <a:off x="4285384" y="5200844"/>
            <a:ext cx="1952569" cy="1269580"/>
          </a:xfrm>
          <a:prstGeom prst="rect">
            <a:avLst/>
          </a:prstGeom>
          <a:noFill/>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Bioeffects</a:t>
            </a:r>
            <a:r>
              <a:rPr lang="en-US" dirty="0" smtClean="0"/>
              <a:t> of the Skin</a:t>
            </a:r>
            <a:endParaRPr lang="en-US" dirty="0"/>
          </a:p>
        </p:txBody>
      </p:sp>
      <p:sp>
        <p:nvSpPr>
          <p:cNvPr id="3" name="Content Placeholder 2"/>
          <p:cNvSpPr>
            <a:spLocks noGrp="1"/>
          </p:cNvSpPr>
          <p:nvPr>
            <p:ph idx="1"/>
          </p:nvPr>
        </p:nvSpPr>
        <p:spPr/>
        <p:txBody>
          <a:bodyPr/>
          <a:lstStyle/>
          <a:p>
            <a:r>
              <a:rPr lang="en-US" u="sng" dirty="0" smtClean="0">
                <a:latin typeface="Arial" pitchFamily="34" charset="0"/>
                <a:cs typeface="Arial" pitchFamily="34" charset="0"/>
              </a:rPr>
              <a:t>Thermal</a:t>
            </a:r>
            <a:r>
              <a:rPr lang="en-US" dirty="0" smtClean="0">
                <a:latin typeface="Arial" pitchFamily="34" charset="0"/>
                <a:cs typeface="Arial" pitchFamily="34" charset="0"/>
              </a:rPr>
              <a:t> (burn) injury is the most common cause of laser induced skin damage. Thermal damage is generally associated with lasers operating at exposure times greater than 10 microseconds and in the wavelength region from the near ultraviolet to the far infrared</a:t>
            </a:r>
          </a:p>
          <a:p>
            <a:endParaRPr lang="en-US" dirty="0" smtClean="0">
              <a:latin typeface="Arial" pitchFamily="34" charset="0"/>
              <a:cs typeface="Arial" pitchFamily="34" charset="0"/>
            </a:endParaRPr>
          </a:p>
          <a:p>
            <a:r>
              <a:rPr lang="en-US" dirty="0" smtClean="0"/>
              <a:t>The principal thermal effects of laser exposure depend on: </a:t>
            </a:r>
          </a:p>
          <a:p>
            <a:pPr lvl="1"/>
            <a:r>
              <a:rPr lang="en-US" dirty="0" smtClean="0"/>
              <a:t>The absorption and scattering coefficients of the tissues at the laser wavelength</a:t>
            </a:r>
          </a:p>
          <a:p>
            <a:pPr lvl="1"/>
            <a:r>
              <a:rPr lang="en-US" dirty="0" smtClean="0"/>
              <a:t>Irradiance or radiant exposure of the laser beam</a:t>
            </a:r>
          </a:p>
          <a:p>
            <a:pPr lvl="1"/>
            <a:r>
              <a:rPr lang="en-US" dirty="0" smtClean="0"/>
              <a:t>Duration of the exposure and pulse repetition characteristics, where applicable</a:t>
            </a:r>
          </a:p>
          <a:p>
            <a:pPr lvl="1"/>
            <a:r>
              <a:rPr lang="en-US" dirty="0" smtClean="0"/>
              <a:t>Extent of the local vascular flow</a:t>
            </a:r>
          </a:p>
          <a:p>
            <a:pPr lvl="1"/>
            <a:r>
              <a:rPr lang="en-US" dirty="0" smtClean="0"/>
              <a:t>Size of the area irradiated</a:t>
            </a:r>
          </a:p>
          <a:p>
            <a:endParaRPr lang="en-US" dirty="0" smtClean="0">
              <a:latin typeface="Arial" pitchFamily="34" charset="0"/>
              <a:cs typeface="Arial" pitchFamily="34" charset="0"/>
            </a:endParaRPr>
          </a:p>
          <a:p>
            <a:endParaRPr lang="en-US" dirty="0"/>
          </a:p>
        </p:txBody>
      </p:sp>
      <p:sp>
        <p:nvSpPr>
          <p:cNvPr id="5" name="Slide Number Placeholder 4"/>
          <p:cNvSpPr>
            <a:spLocks noGrp="1"/>
          </p:cNvSpPr>
          <p:nvPr>
            <p:ph type="sldNum" sz="quarter" idx="12"/>
          </p:nvPr>
        </p:nvSpPr>
        <p:spPr/>
        <p:txBody>
          <a:bodyPr/>
          <a:lstStyle/>
          <a:p>
            <a:fld id="{9F8FBD0B-D5BA-AC4A-B182-CCF391B5588A}" type="slidenum">
              <a:rPr lang="en-US" smtClean="0"/>
              <a:pPr/>
              <a:t>46</a:t>
            </a:fld>
            <a:endParaRPr lang="en-US"/>
          </a:p>
        </p:txBody>
      </p:sp>
      <p:pic>
        <p:nvPicPr>
          <p:cNvPr id="6" name="Picture 13" descr="burn"/>
          <p:cNvPicPr>
            <a:picLocks noChangeAspect="1" noChangeArrowheads="1"/>
          </p:cNvPicPr>
          <p:nvPr/>
        </p:nvPicPr>
        <p:blipFill>
          <a:blip r:embed="rId2" cstate="print"/>
          <a:srcRect/>
          <a:stretch>
            <a:fillRect/>
          </a:stretch>
        </p:blipFill>
        <p:spPr bwMode="auto">
          <a:xfrm>
            <a:off x="5211627" y="4483853"/>
            <a:ext cx="2683146" cy="1535196"/>
          </a:xfrm>
          <a:prstGeom prst="rect">
            <a:avLst/>
          </a:prstGeom>
          <a:noFill/>
          <a:ln w="9525">
            <a:solidFill>
              <a:schemeClr val="tx1"/>
            </a:solidFill>
            <a:miter lim="800000"/>
            <a:headEnd/>
            <a:tailEnd/>
          </a:ln>
        </p:spPr>
      </p:pic>
      <p:cxnSp>
        <p:nvCxnSpPr>
          <p:cNvPr id="9" name="Straight Arrow Connector 8"/>
          <p:cNvCxnSpPr/>
          <p:nvPr/>
        </p:nvCxnSpPr>
        <p:spPr>
          <a:xfrm flipV="1">
            <a:off x="4895273" y="4996873"/>
            <a:ext cx="1108363" cy="1847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Injuries and Accidents Associated with Laser Operation</a:t>
            </a:r>
            <a:endParaRPr lang="en-US"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Accidents Associated with Lasers</a:t>
            </a:r>
            <a:endParaRPr lang="en-US" dirty="0"/>
          </a:p>
        </p:txBody>
      </p:sp>
      <p:sp>
        <p:nvSpPr>
          <p:cNvPr id="3" name="Content Placeholder 2"/>
          <p:cNvSpPr>
            <a:spLocks noGrp="1"/>
          </p:cNvSpPr>
          <p:nvPr>
            <p:ph idx="1"/>
          </p:nvPr>
        </p:nvSpPr>
        <p:spPr/>
        <p:txBody>
          <a:bodyPr>
            <a:normAutofit/>
          </a:bodyPr>
          <a:lstStyle/>
          <a:p>
            <a:r>
              <a:rPr lang="en-US" dirty="0" smtClean="0"/>
              <a:t>Accidents associated with laser operation can occur for a variety of reasons, including :</a:t>
            </a:r>
          </a:p>
          <a:p>
            <a:pPr lvl="1"/>
            <a:r>
              <a:rPr lang="en-US" dirty="0" smtClean="0"/>
              <a:t>Unanticipated eye exposure during alignment</a:t>
            </a:r>
          </a:p>
          <a:p>
            <a:pPr lvl="1"/>
            <a:endParaRPr lang="en-US" dirty="0" smtClean="0"/>
          </a:p>
          <a:p>
            <a:pPr lvl="1"/>
            <a:r>
              <a:rPr lang="en-US" dirty="0" smtClean="0"/>
              <a:t>Misaligned optics and upwardly directed beams</a:t>
            </a:r>
          </a:p>
          <a:p>
            <a:pPr lvl="1"/>
            <a:endParaRPr lang="en-US" dirty="0" smtClean="0"/>
          </a:p>
          <a:p>
            <a:pPr lvl="1"/>
            <a:r>
              <a:rPr lang="en-US" dirty="0" smtClean="0"/>
              <a:t>Available eye protection not used</a:t>
            </a:r>
          </a:p>
          <a:p>
            <a:pPr lvl="1"/>
            <a:endParaRPr lang="en-US" dirty="0" smtClean="0"/>
          </a:p>
          <a:p>
            <a:pPr lvl="1"/>
            <a:r>
              <a:rPr lang="en-US" dirty="0" smtClean="0"/>
              <a:t>Equipment malfunctioning</a:t>
            </a:r>
          </a:p>
          <a:p>
            <a:pPr lvl="1"/>
            <a:endParaRPr lang="en-US" dirty="0" smtClean="0"/>
          </a:p>
          <a:p>
            <a:pPr lvl="1"/>
            <a:r>
              <a:rPr lang="en-US" dirty="0" smtClean="0"/>
              <a:t>Improper methods of handling of high voltage</a:t>
            </a:r>
          </a:p>
          <a:p>
            <a:pPr lvl="1"/>
            <a:endParaRPr lang="en-US" dirty="0" smtClean="0"/>
          </a:p>
          <a:p>
            <a:pPr lvl="1"/>
            <a:r>
              <a:rPr lang="en-US" dirty="0" smtClean="0"/>
              <a:t>Intentional exposure of unprotected personnel</a:t>
            </a:r>
          </a:p>
          <a:p>
            <a:pPr lvl="1"/>
            <a:endParaRPr lang="en-US" dirty="0" smtClean="0"/>
          </a:p>
          <a:p>
            <a:pPr lvl="1"/>
            <a:r>
              <a:rPr lang="en-US" dirty="0" smtClean="0"/>
              <a:t>Operators unfamiliar with laser equipment</a:t>
            </a:r>
          </a:p>
          <a:p>
            <a:endParaRPr lang="en-US" dirty="0"/>
          </a:p>
        </p:txBody>
      </p:sp>
      <p:sp>
        <p:nvSpPr>
          <p:cNvPr id="5" name="Slide Number Placeholder 4"/>
          <p:cNvSpPr>
            <a:spLocks noGrp="1"/>
          </p:cNvSpPr>
          <p:nvPr>
            <p:ph type="sldNum" sz="quarter" idx="12"/>
          </p:nvPr>
        </p:nvSpPr>
        <p:spPr/>
        <p:txBody>
          <a:bodyPr/>
          <a:lstStyle/>
          <a:p>
            <a:fld id="{9F8FBD0B-D5BA-AC4A-B182-CCF391B5588A}" type="slidenum">
              <a:rPr lang="en-US" smtClean="0"/>
              <a:pPr/>
              <a:t>48</a:t>
            </a:fld>
            <a:endParaRPr lang="en-US"/>
          </a:p>
        </p:txBody>
      </p:sp>
      <p:pic>
        <p:nvPicPr>
          <p:cNvPr id="6" name="Picture 5" descr="eye damag.jpg"/>
          <p:cNvPicPr>
            <a:picLocks noChangeAspect="1"/>
          </p:cNvPicPr>
          <p:nvPr/>
        </p:nvPicPr>
        <p:blipFill>
          <a:blip r:embed="rId2" cstate="print"/>
          <a:stretch>
            <a:fillRect/>
          </a:stretch>
        </p:blipFill>
        <p:spPr>
          <a:xfrm>
            <a:off x="6553200" y="4596441"/>
            <a:ext cx="1905000" cy="1268730"/>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Accidents Associated with Lasers</a:t>
            </a:r>
            <a:endParaRPr lang="en-US" dirty="0"/>
          </a:p>
        </p:txBody>
      </p:sp>
      <p:sp>
        <p:nvSpPr>
          <p:cNvPr id="3" name="Content Placeholder 2"/>
          <p:cNvSpPr>
            <a:spLocks noGrp="1"/>
          </p:cNvSpPr>
          <p:nvPr>
            <p:ph idx="1"/>
          </p:nvPr>
        </p:nvSpPr>
        <p:spPr>
          <a:xfrm>
            <a:off x="457200" y="1268798"/>
            <a:ext cx="8229600" cy="4863264"/>
          </a:xfrm>
        </p:spPr>
        <p:txBody>
          <a:bodyPr>
            <a:normAutofit/>
          </a:bodyPr>
          <a:lstStyle/>
          <a:p>
            <a:pPr lvl="1"/>
            <a:r>
              <a:rPr lang="en-US" dirty="0" smtClean="0"/>
              <a:t>Lack of protection against non-beam hazards</a:t>
            </a:r>
          </a:p>
          <a:p>
            <a:pPr lvl="1"/>
            <a:endParaRPr lang="en-US" dirty="0" smtClean="0"/>
          </a:p>
          <a:p>
            <a:pPr lvl="1"/>
            <a:r>
              <a:rPr lang="en-US" dirty="0" smtClean="0"/>
              <a:t>Improper restoration of equipment following service</a:t>
            </a:r>
          </a:p>
          <a:p>
            <a:pPr lvl="1"/>
            <a:endParaRPr lang="en-US" dirty="0" smtClean="0"/>
          </a:p>
          <a:p>
            <a:pPr lvl="1"/>
            <a:r>
              <a:rPr lang="en-US" dirty="0" smtClean="0"/>
              <a:t>Eyewear worn inappropriately for laser use</a:t>
            </a:r>
          </a:p>
          <a:p>
            <a:pPr lvl="1"/>
            <a:endParaRPr lang="en-US" dirty="0" smtClean="0"/>
          </a:p>
          <a:p>
            <a:pPr lvl="1"/>
            <a:r>
              <a:rPr lang="en-US" dirty="0" smtClean="0"/>
              <a:t>Unanticipated eye/skin exposure during laser usage</a:t>
            </a:r>
          </a:p>
          <a:p>
            <a:pPr lvl="1"/>
            <a:endParaRPr lang="en-US" dirty="0" smtClean="0"/>
          </a:p>
          <a:p>
            <a:pPr lvl="1"/>
            <a:r>
              <a:rPr lang="en-US" dirty="0" smtClean="0"/>
              <a:t>Inhalation of laser generated air contaminants or viewing laser generated plasmas</a:t>
            </a:r>
          </a:p>
          <a:p>
            <a:pPr lvl="1"/>
            <a:endParaRPr lang="en-US" dirty="0" smtClean="0"/>
          </a:p>
          <a:p>
            <a:pPr lvl="1"/>
            <a:r>
              <a:rPr lang="en-US" dirty="0" smtClean="0"/>
              <a:t>Fire resulting from the ignition of materials</a:t>
            </a:r>
          </a:p>
          <a:p>
            <a:pPr lvl="1"/>
            <a:endParaRPr lang="en-US" dirty="0" smtClean="0"/>
          </a:p>
          <a:p>
            <a:pPr lvl="1"/>
            <a:r>
              <a:rPr lang="en-US" dirty="0" smtClean="0"/>
              <a:t>Eye or skin injury of photochemical origin</a:t>
            </a:r>
          </a:p>
          <a:p>
            <a:pPr lvl="1"/>
            <a:endParaRPr lang="en-US" dirty="0" smtClean="0"/>
          </a:p>
          <a:p>
            <a:pPr lvl="1"/>
            <a:r>
              <a:rPr lang="en-US" dirty="0" smtClean="0"/>
              <a:t>Failure to follow standard operating procedures (SOPs)</a:t>
            </a:r>
          </a:p>
          <a:p>
            <a:endParaRPr lang="en-US" dirty="0"/>
          </a:p>
        </p:txBody>
      </p:sp>
      <p:sp>
        <p:nvSpPr>
          <p:cNvPr id="5" name="Slide Number Placeholder 4"/>
          <p:cNvSpPr>
            <a:spLocks noGrp="1"/>
          </p:cNvSpPr>
          <p:nvPr>
            <p:ph type="sldNum" sz="quarter" idx="12"/>
          </p:nvPr>
        </p:nvSpPr>
        <p:spPr/>
        <p:txBody>
          <a:bodyPr/>
          <a:lstStyle/>
          <a:p>
            <a:fld id="{9F8FBD0B-D5BA-AC4A-B182-CCF391B5588A}" type="slidenum">
              <a:rPr lang="en-US" smtClean="0"/>
              <a:pPr/>
              <a:t>49</a:t>
            </a:fld>
            <a:endParaRPr lang="en-US"/>
          </a:p>
        </p:txBody>
      </p:sp>
      <p:pic>
        <p:nvPicPr>
          <p:cNvPr id="6" name="Picture 5" descr="fire 2.png"/>
          <p:cNvPicPr>
            <a:picLocks noChangeAspect="1"/>
          </p:cNvPicPr>
          <p:nvPr/>
        </p:nvPicPr>
        <p:blipFill>
          <a:blip r:embed="rId2" cstate="print"/>
          <a:stretch>
            <a:fillRect/>
          </a:stretch>
        </p:blipFill>
        <p:spPr>
          <a:xfrm>
            <a:off x="6974358" y="4278701"/>
            <a:ext cx="1273481" cy="1853361"/>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Laser Production</a:t>
            </a:r>
            <a:endParaRPr lang="en-US" dirty="0"/>
          </a:p>
        </p:txBody>
      </p:sp>
      <p:sp>
        <p:nvSpPr>
          <p:cNvPr id="3" name="Content Placeholder 2"/>
          <p:cNvSpPr>
            <a:spLocks noGrp="1"/>
          </p:cNvSpPr>
          <p:nvPr>
            <p:ph idx="1"/>
          </p:nvPr>
        </p:nvSpPr>
        <p:spPr>
          <a:xfrm>
            <a:off x="457200" y="1493086"/>
            <a:ext cx="6435306" cy="4525963"/>
          </a:xfrm>
        </p:spPr>
        <p:txBody>
          <a:bodyPr/>
          <a:lstStyle/>
          <a:p>
            <a:r>
              <a:rPr lang="en-US" dirty="0" smtClean="0"/>
              <a:t>Atoms at their resting energy state, or ground state (E0), can be excited to a higher energy state (E*) after absorbing energy</a:t>
            </a:r>
          </a:p>
          <a:p>
            <a:endParaRPr lang="en-US" dirty="0" smtClean="0"/>
          </a:p>
          <a:p>
            <a:endParaRPr lang="en-US" dirty="0" smtClean="0"/>
          </a:p>
          <a:p>
            <a:pPr lvl="0"/>
            <a:r>
              <a:rPr lang="en-US" dirty="0" smtClean="0">
                <a:latin typeface="Arial" pitchFamily="34" charset="0"/>
                <a:cs typeface="Arial" pitchFamily="34" charset="0"/>
              </a:rPr>
              <a:t>If the excited state is unstable it will spontaneously return to the ground state and liberate a photon of energy (light)</a:t>
            </a:r>
          </a:p>
          <a:p>
            <a:pPr lvl="0"/>
            <a:endParaRPr lang="en-US" dirty="0" smtClean="0">
              <a:latin typeface="Arial" pitchFamily="34" charset="0"/>
              <a:cs typeface="Arial" pitchFamily="34" charset="0"/>
            </a:endParaRPr>
          </a:p>
          <a:p>
            <a:pPr lvl="0"/>
            <a:endParaRPr lang="en-US" dirty="0" smtClean="0">
              <a:latin typeface="Arial" pitchFamily="34" charset="0"/>
              <a:cs typeface="Arial" pitchFamily="34" charset="0"/>
            </a:endParaRPr>
          </a:p>
          <a:p>
            <a:pPr lvl="0"/>
            <a:r>
              <a:rPr lang="en-US" dirty="0" smtClean="0">
                <a:latin typeface="Arial" pitchFamily="34" charset="0"/>
                <a:cs typeface="Arial" pitchFamily="34" charset="0"/>
              </a:rPr>
              <a:t>If the liberated photon encounters another identical atom in an excited state, it can stimulate the emission of a second photon, thereby doubling the emitted light</a:t>
            </a:r>
            <a:endParaRPr lang="en-US" dirty="0" smtClean="0"/>
          </a:p>
          <a:p>
            <a:endParaRPr lang="en-US" dirty="0"/>
          </a:p>
        </p:txBody>
      </p:sp>
      <p:sp>
        <p:nvSpPr>
          <p:cNvPr id="5" name="Slide Number Placeholder 4"/>
          <p:cNvSpPr>
            <a:spLocks noGrp="1"/>
          </p:cNvSpPr>
          <p:nvPr>
            <p:ph type="sldNum" sz="quarter" idx="12"/>
          </p:nvPr>
        </p:nvSpPr>
        <p:spPr/>
        <p:txBody>
          <a:bodyPr/>
          <a:lstStyle/>
          <a:p>
            <a:fld id="{9F8FBD0B-D5BA-AC4A-B182-CCF391B5588A}" type="slidenum">
              <a:rPr lang="en-US" smtClean="0"/>
              <a:pPr/>
              <a:t>5</a:t>
            </a:fld>
            <a:endParaRPr lang="en-US"/>
          </a:p>
        </p:txBody>
      </p:sp>
      <p:pic>
        <p:nvPicPr>
          <p:cNvPr id="6" name="Picture 5" descr="ST emission.jpg"/>
          <p:cNvPicPr>
            <a:picLocks noChangeAspect="1"/>
          </p:cNvPicPr>
          <p:nvPr/>
        </p:nvPicPr>
        <p:blipFill>
          <a:blip r:embed="rId2" cstate="print"/>
          <a:stretch>
            <a:fillRect/>
          </a:stretch>
        </p:blipFill>
        <p:spPr>
          <a:xfrm>
            <a:off x="7000057" y="4579488"/>
            <a:ext cx="1862797" cy="1277848"/>
          </a:xfrm>
          <a:prstGeom prst="rect">
            <a:avLst/>
          </a:prstGeom>
        </p:spPr>
      </p:pic>
      <p:pic>
        <p:nvPicPr>
          <p:cNvPr id="7" name="Content Placeholder 4" descr="absorbtion.jpg"/>
          <p:cNvPicPr>
            <a:picLocks noChangeAspect="1"/>
          </p:cNvPicPr>
          <p:nvPr/>
        </p:nvPicPr>
        <p:blipFill>
          <a:blip r:embed="rId3" cstate="print"/>
          <a:stretch>
            <a:fillRect/>
          </a:stretch>
        </p:blipFill>
        <p:spPr>
          <a:xfrm>
            <a:off x="7000057" y="1355063"/>
            <a:ext cx="1774770" cy="1207698"/>
          </a:xfrm>
          <a:prstGeom prst="rect">
            <a:avLst/>
          </a:prstGeom>
        </p:spPr>
      </p:pic>
      <p:pic>
        <p:nvPicPr>
          <p:cNvPr id="8" name="Picture 7" descr="Sp emission.jpg"/>
          <p:cNvPicPr>
            <a:picLocks noChangeAspect="1"/>
          </p:cNvPicPr>
          <p:nvPr/>
        </p:nvPicPr>
        <p:blipFill>
          <a:blip r:embed="rId4" cstate="print"/>
          <a:stretch>
            <a:fillRect/>
          </a:stretch>
        </p:blipFill>
        <p:spPr>
          <a:xfrm>
            <a:off x="6906359" y="2907101"/>
            <a:ext cx="1956495" cy="1342123"/>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Injury Case I</a:t>
            </a:r>
            <a:endParaRPr lang="en-US" dirty="0"/>
          </a:p>
        </p:txBody>
      </p:sp>
      <p:sp>
        <p:nvSpPr>
          <p:cNvPr id="3" name="Content Placeholder 2"/>
          <p:cNvSpPr>
            <a:spLocks noGrp="1"/>
          </p:cNvSpPr>
          <p:nvPr>
            <p:ph idx="1"/>
          </p:nvPr>
        </p:nvSpPr>
        <p:spPr>
          <a:xfrm>
            <a:off x="3088256" y="1493086"/>
            <a:ext cx="5598543" cy="4525963"/>
          </a:xfrm>
        </p:spPr>
        <p:txBody>
          <a:bodyPr/>
          <a:lstStyle/>
          <a:p>
            <a:r>
              <a:rPr lang="en-US" dirty="0" smtClean="0"/>
              <a:t>In 2002, a 23-year-old female was accidentally exposed to a Q-switched </a:t>
            </a:r>
            <a:r>
              <a:rPr lang="en-US" dirty="0" err="1" smtClean="0"/>
              <a:t>Nd:YAG</a:t>
            </a:r>
            <a:r>
              <a:rPr lang="en-US" dirty="0" smtClean="0"/>
              <a:t> laser operating at 1064 nm</a:t>
            </a:r>
          </a:p>
          <a:p>
            <a:endParaRPr lang="en-US" dirty="0" smtClean="0"/>
          </a:p>
          <a:p>
            <a:r>
              <a:rPr lang="en-US" dirty="0" smtClean="0"/>
              <a:t>The laser fired inadvertently while the patient was adjusting target without the use of her protective goggles</a:t>
            </a:r>
          </a:p>
          <a:p>
            <a:endParaRPr lang="en-US" dirty="0" smtClean="0"/>
          </a:p>
          <a:p>
            <a:r>
              <a:rPr lang="en-US" dirty="0" smtClean="0"/>
              <a:t>Immediately after the exposure, she experienced a bright flash of light followed by a sudden loss of vision in her right eye</a:t>
            </a:r>
            <a:endParaRPr lang="en-US" dirty="0"/>
          </a:p>
        </p:txBody>
      </p:sp>
      <p:sp>
        <p:nvSpPr>
          <p:cNvPr id="5" name="Slide Number Placeholder 4"/>
          <p:cNvSpPr>
            <a:spLocks noGrp="1"/>
          </p:cNvSpPr>
          <p:nvPr>
            <p:ph type="sldNum" sz="quarter" idx="12"/>
          </p:nvPr>
        </p:nvSpPr>
        <p:spPr/>
        <p:txBody>
          <a:bodyPr/>
          <a:lstStyle/>
          <a:p>
            <a:fld id="{9F8FBD0B-D5BA-AC4A-B182-CCF391B5588A}" type="slidenum">
              <a:rPr lang="en-US" smtClean="0"/>
              <a:pPr/>
              <a:t>50</a:t>
            </a:fld>
            <a:endParaRPr lang="en-US"/>
          </a:p>
        </p:txBody>
      </p:sp>
      <p:pic>
        <p:nvPicPr>
          <p:cNvPr id="6" name="Picture 6"/>
          <p:cNvPicPr>
            <a:picLocks noChangeAspect="1" noChangeArrowheads="1"/>
          </p:cNvPicPr>
          <p:nvPr/>
        </p:nvPicPr>
        <p:blipFill>
          <a:blip r:embed="rId2" cstate="print"/>
          <a:srcRect/>
          <a:stretch>
            <a:fillRect/>
          </a:stretch>
        </p:blipFill>
        <p:spPr bwMode="auto">
          <a:xfrm>
            <a:off x="457200" y="1624642"/>
            <a:ext cx="2281268" cy="2286000"/>
          </a:xfrm>
          <a:prstGeom prst="rect">
            <a:avLst/>
          </a:prstGeom>
          <a:noFill/>
          <a:ln w="9525">
            <a:noFill/>
            <a:miter lim="800000"/>
            <a:headEnd/>
            <a:tailEnd/>
          </a:ln>
        </p:spPr>
      </p:pic>
      <p:sp>
        <p:nvSpPr>
          <p:cNvPr id="7" name="TextBox 6"/>
          <p:cNvSpPr txBox="1"/>
          <p:nvPr/>
        </p:nvSpPr>
        <p:spPr>
          <a:xfrm>
            <a:off x="457200" y="3910642"/>
            <a:ext cx="2438400" cy="1169551"/>
          </a:xfrm>
          <a:prstGeom prst="rect">
            <a:avLst/>
          </a:prstGeom>
          <a:noFill/>
        </p:spPr>
        <p:txBody>
          <a:bodyPr wrap="square" rtlCol="0">
            <a:spAutoFit/>
          </a:bodyPr>
          <a:lstStyle/>
          <a:p>
            <a:r>
              <a:rPr lang="en-US" sz="1400" dirty="0" err="1" smtClean="0">
                <a:latin typeface="Arial" pitchFamily="34" charset="0"/>
                <a:cs typeface="Arial" pitchFamily="34" charset="0"/>
              </a:rPr>
              <a:t>Fundoscopic</a:t>
            </a:r>
            <a:r>
              <a:rPr lang="en-US" sz="1400" dirty="0" smtClean="0">
                <a:latin typeface="Arial" pitchFamily="34" charset="0"/>
                <a:cs typeface="Arial" pitchFamily="34" charset="0"/>
              </a:rPr>
              <a:t> photograph on the day of injury revealed vitreous hemorrhage and the site of laser injury at the macula</a:t>
            </a:r>
            <a:endParaRPr lang="en-US" sz="1400" dirty="0">
              <a:latin typeface="Arial" pitchFamily="34" charset="0"/>
              <a:cs typeface="Arial" pitchFamily="34" charset="0"/>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Injury Case II</a:t>
            </a:r>
            <a:endParaRPr lang="en-US" dirty="0"/>
          </a:p>
        </p:txBody>
      </p:sp>
      <p:sp>
        <p:nvSpPr>
          <p:cNvPr id="3" name="Content Placeholder 2"/>
          <p:cNvSpPr>
            <a:spLocks noGrp="1"/>
          </p:cNvSpPr>
          <p:nvPr>
            <p:ph idx="1"/>
          </p:nvPr>
        </p:nvSpPr>
        <p:spPr>
          <a:xfrm>
            <a:off x="3053750" y="1493086"/>
            <a:ext cx="5633049" cy="4525963"/>
          </a:xfrm>
        </p:spPr>
        <p:txBody>
          <a:bodyPr/>
          <a:lstStyle/>
          <a:p>
            <a:r>
              <a:rPr lang="en-US" dirty="0" smtClean="0"/>
              <a:t>In 2010, a 15-year-old boy ordered a high powered laser pointer on the Internet to use as a toy for popping balloons</a:t>
            </a:r>
          </a:p>
          <a:p>
            <a:endParaRPr lang="en-US" dirty="0" smtClean="0"/>
          </a:p>
          <a:p>
            <a:r>
              <a:rPr lang="en-US" dirty="0" smtClean="0"/>
              <a:t>He accidentally shined the laser into a mirror and the laser beam hit his eyes</a:t>
            </a:r>
          </a:p>
          <a:p>
            <a:endParaRPr lang="en-US" dirty="0" smtClean="0"/>
          </a:p>
          <a:p>
            <a:r>
              <a:rPr lang="en-US" dirty="0" smtClean="0"/>
              <a:t>He noticed immediate blurred vision in both of his eyes. He waited 2 weeks before seeking an ophthalmic assessment, when he could no longer disguise his bad vision</a:t>
            </a:r>
            <a:endParaRPr lang="en-US" dirty="0"/>
          </a:p>
        </p:txBody>
      </p:sp>
      <p:sp>
        <p:nvSpPr>
          <p:cNvPr id="5" name="Slide Number Placeholder 4"/>
          <p:cNvSpPr>
            <a:spLocks noGrp="1"/>
          </p:cNvSpPr>
          <p:nvPr>
            <p:ph type="sldNum" sz="quarter" idx="12"/>
          </p:nvPr>
        </p:nvSpPr>
        <p:spPr/>
        <p:txBody>
          <a:bodyPr/>
          <a:lstStyle/>
          <a:p>
            <a:fld id="{9F8FBD0B-D5BA-AC4A-B182-CCF391B5588A}" type="slidenum">
              <a:rPr lang="en-US" smtClean="0"/>
              <a:pPr/>
              <a:t>51</a:t>
            </a:fld>
            <a:endParaRPr lang="en-US"/>
          </a:p>
        </p:txBody>
      </p:sp>
      <p:pic>
        <p:nvPicPr>
          <p:cNvPr id="6" name="Picture 3"/>
          <p:cNvPicPr>
            <a:picLocks noChangeAspect="1" noChangeArrowheads="1"/>
          </p:cNvPicPr>
          <p:nvPr/>
        </p:nvPicPr>
        <p:blipFill>
          <a:blip r:embed="rId2" cstate="print"/>
          <a:srcRect/>
          <a:stretch>
            <a:fillRect/>
          </a:stretch>
        </p:blipFill>
        <p:spPr bwMode="auto">
          <a:xfrm>
            <a:off x="457200" y="1493086"/>
            <a:ext cx="2620318" cy="2638967"/>
          </a:xfrm>
          <a:prstGeom prst="rect">
            <a:avLst/>
          </a:prstGeom>
          <a:noFill/>
          <a:ln w="9525">
            <a:noFill/>
            <a:miter lim="800000"/>
            <a:headEnd/>
            <a:tailEnd/>
          </a:ln>
        </p:spPr>
      </p:pic>
      <p:sp>
        <p:nvSpPr>
          <p:cNvPr id="7" name="TextBox 6"/>
          <p:cNvSpPr txBox="1"/>
          <p:nvPr/>
        </p:nvSpPr>
        <p:spPr>
          <a:xfrm>
            <a:off x="457200" y="4132053"/>
            <a:ext cx="2620318" cy="1600438"/>
          </a:xfrm>
          <a:prstGeom prst="rect">
            <a:avLst/>
          </a:prstGeom>
          <a:noFill/>
        </p:spPr>
        <p:txBody>
          <a:bodyPr wrap="square" rtlCol="0">
            <a:spAutoFit/>
          </a:bodyPr>
          <a:lstStyle/>
          <a:p>
            <a:r>
              <a:rPr lang="en-US" sz="1400" dirty="0" smtClean="0">
                <a:latin typeface="Arial" pitchFamily="34" charset="0"/>
                <a:cs typeface="Arial" pitchFamily="34" charset="0"/>
              </a:rPr>
              <a:t>Photograph of the </a:t>
            </a:r>
            <a:r>
              <a:rPr lang="en-US" sz="1400" dirty="0" err="1" smtClean="0">
                <a:latin typeface="Arial" pitchFamily="34" charset="0"/>
                <a:cs typeface="Arial" pitchFamily="34" charset="0"/>
              </a:rPr>
              <a:t>fundus</a:t>
            </a:r>
            <a:r>
              <a:rPr lang="en-US" sz="1400" dirty="0" smtClean="0">
                <a:latin typeface="Arial" pitchFamily="34" charset="0"/>
                <a:cs typeface="Arial" pitchFamily="34" charset="0"/>
              </a:rPr>
              <a:t> of the eye shows central </a:t>
            </a:r>
            <a:r>
              <a:rPr lang="en-US" sz="1400" dirty="0" err="1" smtClean="0">
                <a:latin typeface="Arial" pitchFamily="34" charset="0"/>
                <a:cs typeface="Arial" pitchFamily="34" charset="0"/>
              </a:rPr>
              <a:t>subretinal</a:t>
            </a:r>
            <a:r>
              <a:rPr lang="en-US" sz="1400" dirty="0" smtClean="0">
                <a:latin typeface="Arial" pitchFamily="34" charset="0"/>
                <a:cs typeface="Arial" pitchFamily="34" charset="0"/>
              </a:rPr>
              <a:t> hemorrhage (arrow) and retinal edema, suggesting a break in Bruch's membrane caused by a disruptive laser burn</a:t>
            </a:r>
            <a:endParaRPr lang="en-US" sz="1400" dirty="0">
              <a:latin typeface="Arial" pitchFamily="34" charset="0"/>
              <a:cs typeface="Arial" pitchFamily="34" charset="0"/>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Injury Case III</a:t>
            </a:r>
            <a:endParaRPr lang="en-US" dirty="0"/>
          </a:p>
        </p:txBody>
      </p:sp>
      <p:sp>
        <p:nvSpPr>
          <p:cNvPr id="3" name="Content Placeholder 2"/>
          <p:cNvSpPr>
            <a:spLocks noGrp="1"/>
          </p:cNvSpPr>
          <p:nvPr>
            <p:ph idx="1"/>
          </p:nvPr>
        </p:nvSpPr>
        <p:spPr>
          <a:xfrm>
            <a:off x="3352800" y="1493086"/>
            <a:ext cx="5334000" cy="4525963"/>
          </a:xfrm>
        </p:spPr>
        <p:txBody>
          <a:bodyPr/>
          <a:lstStyle/>
          <a:p>
            <a:r>
              <a:rPr lang="en-US" dirty="0" smtClean="0">
                <a:latin typeface="Arial" pitchFamily="34" charset="0"/>
                <a:cs typeface="Arial" pitchFamily="34" charset="0"/>
              </a:rPr>
              <a:t>In 1983, While observing diffuse reflected light on other mirrors during alignment of optical components, the user turned to talk to another employee and was struck in the eye by a beam</a:t>
            </a:r>
          </a:p>
          <a:p>
            <a:endParaRPr lang="en-US" dirty="0" smtClean="0">
              <a:latin typeface="Arial" pitchFamily="34" charset="0"/>
              <a:cs typeface="Arial" pitchFamily="34" charset="0"/>
            </a:endParaRPr>
          </a:p>
          <a:p>
            <a:r>
              <a:rPr lang="en-US" dirty="0" smtClean="0">
                <a:latin typeface="Arial" pitchFamily="34" charset="0"/>
                <a:cs typeface="Arial" pitchFamily="34" charset="0"/>
              </a:rPr>
              <a:t>The user was not wearing eyewear appropriate for the spectrum which he was being exposed, and the beams were not appropriately enclosed</a:t>
            </a:r>
            <a:endParaRPr lang="en-US" dirty="0"/>
          </a:p>
        </p:txBody>
      </p:sp>
      <p:sp>
        <p:nvSpPr>
          <p:cNvPr id="5" name="Slide Number Placeholder 4"/>
          <p:cNvSpPr>
            <a:spLocks noGrp="1"/>
          </p:cNvSpPr>
          <p:nvPr>
            <p:ph type="sldNum" sz="quarter" idx="12"/>
          </p:nvPr>
        </p:nvSpPr>
        <p:spPr/>
        <p:txBody>
          <a:bodyPr/>
          <a:lstStyle/>
          <a:p>
            <a:fld id="{9F8FBD0B-D5BA-AC4A-B182-CCF391B5588A}" type="slidenum">
              <a:rPr lang="en-US" smtClean="0"/>
              <a:pPr/>
              <a:t>52</a:t>
            </a:fld>
            <a:endParaRPr lang="en-US"/>
          </a:p>
        </p:txBody>
      </p:sp>
      <p:pic>
        <p:nvPicPr>
          <p:cNvPr id="6" name="Picture 2" descr="http://upload.wikimedia.org/wikipedia/commons/b/b4/Laser_goggles.jpg"/>
          <p:cNvPicPr>
            <a:picLocks noChangeAspect="1" noChangeArrowheads="1"/>
          </p:cNvPicPr>
          <p:nvPr/>
        </p:nvPicPr>
        <p:blipFill>
          <a:blip r:embed="rId2" cstate="print"/>
          <a:srcRect/>
          <a:stretch>
            <a:fillRect/>
          </a:stretch>
        </p:blipFill>
        <p:spPr bwMode="auto">
          <a:xfrm>
            <a:off x="457200" y="1940944"/>
            <a:ext cx="2796824" cy="1525136"/>
          </a:xfrm>
          <a:prstGeom prst="rect">
            <a:avLst/>
          </a:prstGeom>
          <a:noFill/>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Things to Remember</a:t>
            </a:r>
            <a:endParaRPr lang="en-US" dirty="0"/>
          </a:p>
        </p:txBody>
      </p:sp>
      <p:sp>
        <p:nvSpPr>
          <p:cNvPr id="3" name="Content Placeholder 2"/>
          <p:cNvSpPr>
            <a:spLocks noGrp="1"/>
          </p:cNvSpPr>
          <p:nvPr>
            <p:ph idx="1"/>
          </p:nvPr>
        </p:nvSpPr>
        <p:spPr/>
        <p:txBody>
          <a:bodyPr/>
          <a:lstStyle/>
          <a:p>
            <a:r>
              <a:rPr lang="en-US" dirty="0" smtClean="0"/>
              <a:t>Always use appropriate goggles during alignment or when using an open beam source</a:t>
            </a:r>
          </a:p>
          <a:p>
            <a:endParaRPr lang="en-US" dirty="0" smtClean="0"/>
          </a:p>
          <a:p>
            <a:r>
              <a:rPr lang="en-US" dirty="0" smtClean="0"/>
              <a:t>Never override the interlocks of protective housing</a:t>
            </a:r>
          </a:p>
          <a:p>
            <a:endParaRPr lang="en-US" dirty="0" smtClean="0"/>
          </a:p>
          <a:p>
            <a:r>
              <a:rPr lang="en-US" dirty="0" smtClean="0"/>
              <a:t>Use proper laser safety signs when operating a laser</a:t>
            </a:r>
          </a:p>
          <a:p>
            <a:endParaRPr lang="en-US" dirty="0" smtClean="0"/>
          </a:p>
          <a:p>
            <a:r>
              <a:rPr lang="en-US" dirty="0" smtClean="0"/>
              <a:t>Be aware of other hazards associated with laser operation, such as fire, electrical, etc</a:t>
            </a:r>
          </a:p>
          <a:p>
            <a:endParaRPr lang="en-US" dirty="0" smtClean="0"/>
          </a:p>
          <a:p>
            <a:r>
              <a:rPr lang="en-US" dirty="0" smtClean="0"/>
              <a:t>Know you Laser Safety Officer </a:t>
            </a:r>
          </a:p>
        </p:txBody>
      </p:sp>
      <p:sp>
        <p:nvSpPr>
          <p:cNvPr id="5" name="Slide Number Placeholder 4"/>
          <p:cNvSpPr>
            <a:spLocks noGrp="1"/>
          </p:cNvSpPr>
          <p:nvPr>
            <p:ph type="sldNum" sz="quarter" idx="12"/>
          </p:nvPr>
        </p:nvSpPr>
        <p:spPr/>
        <p:txBody>
          <a:bodyPr/>
          <a:lstStyle/>
          <a:p>
            <a:fld id="{9F8FBD0B-D5BA-AC4A-B182-CCF391B5588A}" type="slidenum">
              <a:rPr lang="en-US" smtClean="0"/>
              <a:pPr/>
              <a:t>54</a:t>
            </a:fld>
            <a:endParaRPr lang="en-US"/>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Now for the Quiz…</a:t>
            </a:r>
            <a:endParaRPr lang="en-US" dirty="0"/>
          </a:p>
        </p:txBody>
      </p:sp>
      <p:sp>
        <p:nvSpPr>
          <p:cNvPr id="3" name="Content Placeholder 2"/>
          <p:cNvSpPr>
            <a:spLocks noGrp="1"/>
          </p:cNvSpPr>
          <p:nvPr>
            <p:ph idx="1"/>
          </p:nvPr>
        </p:nvSpPr>
        <p:spPr/>
        <p:txBody>
          <a:bodyPr/>
          <a:lstStyle/>
          <a:p>
            <a:r>
              <a:rPr lang="en-US" dirty="0" smtClean="0"/>
              <a:t>You have just finished reviewing the material for this course</a:t>
            </a:r>
          </a:p>
          <a:p>
            <a:endParaRPr lang="en-US" dirty="0" smtClean="0"/>
          </a:p>
          <a:p>
            <a:r>
              <a:rPr lang="en-US" dirty="0" smtClean="0"/>
              <a:t>Click the right facing arrow in the top right corner of the slide to proceed to the quiz</a:t>
            </a:r>
          </a:p>
          <a:p>
            <a:endParaRPr lang="en-US" dirty="0" smtClean="0"/>
          </a:p>
          <a:p>
            <a:endParaRPr lang="en-US" dirty="0" smtClean="0"/>
          </a:p>
          <a:p>
            <a:endParaRPr lang="en-US" dirty="0" smtClean="0"/>
          </a:p>
        </p:txBody>
      </p:sp>
      <p:sp>
        <p:nvSpPr>
          <p:cNvPr id="5" name="Slide Number Placeholder 4"/>
          <p:cNvSpPr>
            <a:spLocks noGrp="1"/>
          </p:cNvSpPr>
          <p:nvPr>
            <p:ph type="sldNum" sz="quarter" idx="12"/>
          </p:nvPr>
        </p:nvSpPr>
        <p:spPr/>
        <p:txBody>
          <a:bodyPr/>
          <a:lstStyle/>
          <a:p>
            <a:fld id="{9F8FBD0B-D5BA-AC4A-B182-CCF391B5588A}" type="slidenum">
              <a:rPr lang="en-US" smtClean="0"/>
              <a:pPr/>
              <a:t>55</a:t>
            </a:fld>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Laser Components</a:t>
            </a:r>
            <a:endParaRPr lang="en-US" dirty="0"/>
          </a:p>
        </p:txBody>
      </p:sp>
      <p:sp>
        <p:nvSpPr>
          <p:cNvPr id="3" name="Content Placeholder 2"/>
          <p:cNvSpPr>
            <a:spLocks noGrp="1"/>
          </p:cNvSpPr>
          <p:nvPr>
            <p:ph idx="1"/>
          </p:nvPr>
        </p:nvSpPr>
        <p:spPr>
          <a:xfrm>
            <a:off x="457200" y="1493086"/>
            <a:ext cx="6581955" cy="4525963"/>
          </a:xfrm>
        </p:spPr>
        <p:txBody>
          <a:bodyPr>
            <a:normAutofit fontScale="92500" lnSpcReduction="20000"/>
          </a:bodyPr>
          <a:lstStyle/>
          <a:p>
            <a:r>
              <a:rPr lang="en-US" dirty="0" smtClean="0"/>
              <a:t>Different </a:t>
            </a:r>
            <a:r>
              <a:rPr lang="en-US" u="sng" dirty="0" smtClean="0"/>
              <a:t>active media</a:t>
            </a:r>
            <a:r>
              <a:rPr lang="en-US" dirty="0" smtClean="0"/>
              <a:t> emit different energies or wavelengths of light. Medium can be either:</a:t>
            </a:r>
          </a:p>
          <a:p>
            <a:pPr lvl="1"/>
            <a:r>
              <a:rPr lang="en-US" dirty="0" smtClean="0"/>
              <a:t>Solids</a:t>
            </a:r>
          </a:p>
          <a:p>
            <a:pPr lvl="1"/>
            <a:r>
              <a:rPr lang="en-US" dirty="0" smtClean="0"/>
              <a:t>Liquids</a:t>
            </a:r>
          </a:p>
          <a:p>
            <a:pPr lvl="1"/>
            <a:r>
              <a:rPr lang="en-US" dirty="0" smtClean="0"/>
              <a:t>Gases</a:t>
            </a:r>
          </a:p>
          <a:p>
            <a:endParaRPr lang="en-US" dirty="0" smtClean="0"/>
          </a:p>
          <a:p>
            <a:r>
              <a:rPr lang="en-US" dirty="0" smtClean="0"/>
              <a:t>An </a:t>
            </a:r>
            <a:r>
              <a:rPr lang="en-US" u="sng" dirty="0" smtClean="0"/>
              <a:t>optical cavity</a:t>
            </a:r>
            <a:r>
              <a:rPr lang="en-US" dirty="0" smtClean="0"/>
              <a:t>: resonator contains active medium; at each end of the resonator parallel mirrors are placed facing each other. The front	 of the output mirror is designed to be partially reflective. The rear mirror reflects some of the energy</a:t>
            </a:r>
          </a:p>
          <a:p>
            <a:endParaRPr lang="en-US" dirty="0" smtClean="0"/>
          </a:p>
          <a:p>
            <a:r>
              <a:rPr lang="en-US" dirty="0" smtClean="0"/>
              <a:t>An </a:t>
            </a:r>
            <a:r>
              <a:rPr lang="en-US" u="sng" dirty="0" smtClean="0"/>
              <a:t>energizing source</a:t>
            </a:r>
            <a:r>
              <a:rPr lang="en-US" dirty="0" smtClean="0"/>
              <a:t>: spontaneous emission of photons occurs when active medium is pumped with sufficient energy. Some of these photons are reflected back and forth between the 2 mirrors</a:t>
            </a:r>
            <a:endParaRPr lang="en-US" dirty="0"/>
          </a:p>
        </p:txBody>
      </p:sp>
      <p:sp>
        <p:nvSpPr>
          <p:cNvPr id="5" name="Slide Number Placeholder 4"/>
          <p:cNvSpPr>
            <a:spLocks noGrp="1"/>
          </p:cNvSpPr>
          <p:nvPr>
            <p:ph type="sldNum" sz="quarter" idx="12"/>
          </p:nvPr>
        </p:nvSpPr>
        <p:spPr/>
        <p:txBody>
          <a:bodyPr/>
          <a:lstStyle/>
          <a:p>
            <a:fld id="{9F8FBD0B-D5BA-AC4A-B182-CCF391B5588A}" type="slidenum">
              <a:rPr lang="en-US" smtClean="0"/>
              <a:pPr/>
              <a:t>6</a:t>
            </a:fld>
            <a:endParaRPr lang="en-US"/>
          </a:p>
        </p:txBody>
      </p:sp>
      <p:pic>
        <p:nvPicPr>
          <p:cNvPr id="6" name="Picture 5" descr="optical cavity.gif"/>
          <p:cNvPicPr>
            <a:picLocks noChangeAspect="1"/>
          </p:cNvPicPr>
          <p:nvPr/>
        </p:nvPicPr>
        <p:blipFill>
          <a:blip r:embed="rId2" cstate="print"/>
          <a:stretch>
            <a:fillRect/>
          </a:stretch>
        </p:blipFill>
        <p:spPr>
          <a:xfrm>
            <a:off x="7039155" y="2209800"/>
            <a:ext cx="1828800" cy="2294879"/>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Laser Beam</a:t>
            </a:r>
            <a:endParaRPr 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Wave Types</a:t>
            </a:r>
            <a:endParaRPr lang="en-US" dirty="0"/>
          </a:p>
        </p:txBody>
      </p:sp>
      <p:sp>
        <p:nvSpPr>
          <p:cNvPr id="3" name="Content Placeholder 2"/>
          <p:cNvSpPr>
            <a:spLocks noGrp="1"/>
          </p:cNvSpPr>
          <p:nvPr>
            <p:ph idx="1"/>
          </p:nvPr>
        </p:nvSpPr>
        <p:spPr>
          <a:xfrm>
            <a:off x="457200" y="1061267"/>
            <a:ext cx="8229600" cy="2660988"/>
          </a:xfrm>
        </p:spPr>
        <p:txBody>
          <a:bodyPr>
            <a:normAutofit/>
          </a:bodyPr>
          <a:lstStyle/>
          <a:p>
            <a:r>
              <a:rPr lang="en-US" u="sng" dirty="0" smtClean="0">
                <a:latin typeface="Arial" pitchFamily="34" charset="0"/>
                <a:cs typeface="Arial" pitchFamily="34" charset="0"/>
              </a:rPr>
              <a:t>Continuous Wave [CW]</a:t>
            </a:r>
            <a:r>
              <a:rPr lang="en-US" dirty="0" smtClean="0">
                <a:latin typeface="Arial" pitchFamily="34" charset="0"/>
                <a:cs typeface="Arial" pitchFamily="34" charset="0"/>
              </a:rPr>
              <a:t> lasers deliver a continuous beam output with  relatively constant intensity. This is accomplished by constantly pumping  energy into the active medium</a:t>
            </a:r>
            <a:endParaRPr lang="en-US" strike="sngStrike" dirty="0" smtClean="0">
              <a:solidFill>
                <a:schemeClr val="tx1"/>
              </a:solidFill>
              <a:latin typeface="Arial" pitchFamily="34" charset="0"/>
              <a:cs typeface="Arial" pitchFamily="34" charset="0"/>
            </a:endParaRPr>
          </a:p>
          <a:p>
            <a:endParaRPr lang="en-US" dirty="0" smtClean="0">
              <a:latin typeface="Arial" pitchFamily="34" charset="0"/>
              <a:cs typeface="Arial" pitchFamily="34" charset="0"/>
            </a:endParaRPr>
          </a:p>
          <a:p>
            <a:r>
              <a:rPr lang="en-US" u="sng" dirty="0" smtClean="0"/>
              <a:t>Pulsed</a:t>
            </a:r>
            <a:r>
              <a:rPr lang="en-US" dirty="0" smtClean="0"/>
              <a:t> lasers deliver a high intensity output in short pulses (milliseconds) without the use of a shutter. Emissions are produced when the pump is modulated to create discrete, typically broad, pulses</a:t>
            </a:r>
            <a:endParaRPr lang="en-US" dirty="0" smtClean="0">
              <a:solidFill>
                <a:schemeClr val="tx1"/>
              </a:solidFill>
            </a:endParaRPr>
          </a:p>
          <a:p>
            <a:endParaRPr lang="en-US" dirty="0"/>
          </a:p>
        </p:txBody>
      </p:sp>
      <p:sp>
        <p:nvSpPr>
          <p:cNvPr id="5" name="Slide Number Placeholder 4"/>
          <p:cNvSpPr>
            <a:spLocks noGrp="1"/>
          </p:cNvSpPr>
          <p:nvPr>
            <p:ph type="sldNum" sz="quarter" idx="12"/>
          </p:nvPr>
        </p:nvSpPr>
        <p:spPr/>
        <p:txBody>
          <a:bodyPr/>
          <a:lstStyle/>
          <a:p>
            <a:fld id="{9F8FBD0B-D5BA-AC4A-B182-CCF391B5588A}" type="slidenum">
              <a:rPr lang="en-US" smtClean="0"/>
              <a:pPr/>
              <a:t>8</a:t>
            </a:fld>
            <a:endParaRPr lang="en-US"/>
          </a:p>
        </p:txBody>
      </p:sp>
      <p:pic>
        <p:nvPicPr>
          <p:cNvPr id="6" name="Picture 2" descr="https://lh3.googleusercontent.com/nBfARLGV1msnQX-xOQOtBLGb3Jh2o-DzSinQIQrv_vlCckl4Q_hvrQ_DuLkPgfEt0TyTMYY3D7-HtQBV08ywJ8ONE6WdiOIWBtAEhv8eNYDFq-d7BLCxR2I9sN7wIPGCAVaTDIU"/>
          <p:cNvPicPr>
            <a:picLocks noChangeAspect="1" noChangeArrowheads="1"/>
          </p:cNvPicPr>
          <p:nvPr/>
        </p:nvPicPr>
        <p:blipFill>
          <a:blip r:embed="rId2"/>
          <a:srcRect/>
          <a:stretch>
            <a:fillRect/>
          </a:stretch>
        </p:blipFill>
        <p:spPr bwMode="auto">
          <a:xfrm>
            <a:off x="4775200" y="3491346"/>
            <a:ext cx="4015120" cy="2586181"/>
          </a:xfrm>
          <a:prstGeom prst="rect">
            <a:avLst/>
          </a:prstGeom>
          <a:noFill/>
        </p:spPr>
      </p:pic>
      <p:sp>
        <p:nvSpPr>
          <p:cNvPr id="7" name="Content Placeholder 2"/>
          <p:cNvSpPr txBox="1">
            <a:spLocks/>
          </p:cNvSpPr>
          <p:nvPr/>
        </p:nvSpPr>
        <p:spPr>
          <a:xfrm>
            <a:off x="457200" y="3611418"/>
            <a:ext cx="4318000" cy="2744932"/>
          </a:xfrm>
          <a:prstGeom prst="rect">
            <a:avLst/>
          </a:prstGeom>
        </p:spPr>
        <p:txBody>
          <a:bodyPr vert="horz" lIns="91440" tIns="45720" rIns="91440" bIns="45720" rtlCol="0">
            <a:normAutofit/>
          </a:bodyPr>
          <a:lstStyle/>
          <a:p>
            <a:pPr marL="342900" marR="0" lvl="0" indent="-342900" algn="l" defTabSz="457200" rtl="0" eaLnBrk="1" fontAlgn="auto" latinLnBrk="0" hangingPunct="1">
              <a:lnSpc>
                <a:spcPts val="2300"/>
              </a:lnSpc>
              <a:spcBef>
                <a:spcPct val="20000"/>
              </a:spcBef>
              <a:spcAft>
                <a:spcPts val="0"/>
              </a:spcAft>
              <a:buClrTx/>
              <a:buSzPct val="70000"/>
              <a:buFont typeface="Lucida Grande"/>
              <a:buChar char="▶"/>
              <a:tabLst/>
              <a:defRPr/>
            </a:pPr>
            <a:r>
              <a:rPr kumimoji="0" lang="en-US" sz="1800" b="0" i="0" u="sng" strike="noStrike" kern="1200" cap="none" spc="0" normalizeH="0" baseline="0" noProof="0" dirty="0" smtClean="0">
                <a:ln>
                  <a:noFill/>
                </a:ln>
                <a:solidFill>
                  <a:srgbClr val="333333"/>
                </a:solidFill>
                <a:effectLst/>
                <a:uLnTx/>
                <a:uFillTx/>
                <a:latin typeface="Arial"/>
                <a:ea typeface="+mn-ea"/>
                <a:cs typeface="Arial"/>
              </a:rPr>
              <a:t>Q-Switched</a:t>
            </a:r>
            <a:r>
              <a:rPr kumimoji="0" lang="en-US" sz="1800" b="0" i="0" u="none" strike="noStrike" kern="1200" cap="none" spc="0" normalizeH="0" baseline="0" noProof="0" dirty="0" smtClean="0">
                <a:ln>
                  <a:noFill/>
                </a:ln>
                <a:solidFill>
                  <a:srgbClr val="333333"/>
                </a:solidFill>
                <a:effectLst/>
                <a:uLnTx/>
                <a:uFillTx/>
                <a:latin typeface="Arial"/>
                <a:ea typeface="+mn-ea"/>
                <a:cs typeface="Arial"/>
              </a:rPr>
              <a:t> lasers deliver very short pulses (nanoseconds) with extremely high intensity. This is accomplished using a special technique that involves building a large population inversion before beginning the stimulated emission process </a:t>
            </a:r>
          </a:p>
          <a:p>
            <a:pPr marL="342900" marR="0" lvl="0" indent="-342900" algn="l" defTabSz="457200" rtl="0" eaLnBrk="1" fontAlgn="auto" latinLnBrk="0" hangingPunct="1">
              <a:lnSpc>
                <a:spcPts val="2300"/>
              </a:lnSpc>
              <a:spcBef>
                <a:spcPct val="20000"/>
              </a:spcBef>
              <a:spcAft>
                <a:spcPts val="0"/>
              </a:spcAft>
              <a:buClrTx/>
              <a:buSzPct val="70000"/>
              <a:buFont typeface="Lucida Grande"/>
              <a:buChar char="▶"/>
              <a:tabLst/>
              <a:defRPr/>
            </a:pPr>
            <a:endParaRPr kumimoji="0" lang="en-US" sz="1800" b="0" i="0" u="none" strike="noStrike" kern="1200" cap="none" spc="0" normalizeH="0" baseline="0" noProof="0" dirty="0">
              <a:ln>
                <a:noFill/>
              </a:ln>
              <a:solidFill>
                <a:srgbClr val="333333"/>
              </a:solidFill>
              <a:effectLst/>
              <a:uLnTx/>
              <a:uFillTx/>
              <a:latin typeface="Arial"/>
              <a:ea typeface="+mn-ea"/>
              <a:cs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Laser Beam Properties:</a:t>
            </a:r>
            <a:endParaRPr lang="en-US" dirty="0"/>
          </a:p>
        </p:txBody>
      </p:sp>
      <p:sp>
        <p:nvSpPr>
          <p:cNvPr id="3" name="Content Placeholder 2"/>
          <p:cNvSpPr>
            <a:spLocks noGrp="1"/>
          </p:cNvSpPr>
          <p:nvPr>
            <p:ph idx="1"/>
          </p:nvPr>
        </p:nvSpPr>
        <p:spPr>
          <a:xfrm>
            <a:off x="457199" y="1493086"/>
            <a:ext cx="7957127" cy="4519787"/>
          </a:xfrm>
        </p:spPr>
        <p:txBody>
          <a:bodyPr/>
          <a:lstStyle/>
          <a:p>
            <a:r>
              <a:rPr lang="en-US" u="sng" dirty="0" smtClean="0"/>
              <a:t>Intensity:</a:t>
            </a:r>
            <a:r>
              <a:rPr lang="en-US" dirty="0" smtClean="0"/>
              <a:t> Laser beam intensity is defined by either its irradiance (the energy delivered per unit area of irradiated tissue) or the power density (the rate at which energy is delivered per unit area of irradiated tissue)</a:t>
            </a:r>
          </a:p>
          <a:p>
            <a:endParaRPr lang="en-US" dirty="0" smtClean="0"/>
          </a:p>
          <a:p>
            <a:r>
              <a:rPr lang="en-US" u="sng" dirty="0" err="1" smtClean="0"/>
              <a:t>Fluence</a:t>
            </a:r>
            <a:r>
              <a:rPr lang="en-US" u="sng" dirty="0" smtClean="0"/>
              <a:t>:</a:t>
            </a:r>
            <a:r>
              <a:rPr lang="en-US" dirty="0" smtClean="0"/>
              <a:t> The total amount of energy delivered to the tissue by the laser</a:t>
            </a:r>
            <a:endParaRPr lang="en-US" strike="sngStrike" dirty="0" smtClean="0">
              <a:solidFill>
                <a:srgbClr val="FF0000"/>
              </a:solidFill>
            </a:endParaRPr>
          </a:p>
          <a:p>
            <a:endParaRPr lang="en-US" dirty="0" smtClean="0"/>
          </a:p>
          <a:p>
            <a:r>
              <a:rPr lang="en-US" u="sng" dirty="0" smtClean="0"/>
              <a:t>Wavelength:</a:t>
            </a:r>
            <a:r>
              <a:rPr lang="en-US" dirty="0" smtClean="0"/>
              <a:t> The effect of lasers on the eyes and skin depend on the wavelength of the laser output</a:t>
            </a:r>
          </a:p>
          <a:p>
            <a:endParaRPr lang="en-US" dirty="0" smtClean="0"/>
          </a:p>
          <a:p>
            <a:endParaRPr lang="en-US" dirty="0"/>
          </a:p>
        </p:txBody>
      </p:sp>
      <p:sp>
        <p:nvSpPr>
          <p:cNvPr id="5" name="Slide Number Placeholder 4"/>
          <p:cNvSpPr>
            <a:spLocks noGrp="1"/>
          </p:cNvSpPr>
          <p:nvPr>
            <p:ph type="sldNum" sz="quarter" idx="12"/>
          </p:nvPr>
        </p:nvSpPr>
        <p:spPr/>
        <p:txBody>
          <a:bodyPr/>
          <a:lstStyle/>
          <a:p>
            <a:fld id="{9F8FBD0B-D5BA-AC4A-B182-CCF391B5588A}" type="slidenum">
              <a:rPr lang="en-US" smtClean="0"/>
              <a:pPr/>
              <a:t>9</a:t>
            </a:fld>
            <a:endParaRPr lang="en-US"/>
          </a:p>
        </p:txBody>
      </p:sp>
      <p:pic>
        <p:nvPicPr>
          <p:cNvPr id="6" name="Picture 5" descr="laser fluence.gif"/>
          <p:cNvPicPr>
            <a:picLocks noChangeAspect="1"/>
          </p:cNvPicPr>
          <p:nvPr/>
        </p:nvPicPr>
        <p:blipFill>
          <a:blip r:embed="rId2" cstate="print"/>
          <a:stretch>
            <a:fillRect/>
          </a:stretch>
        </p:blipFill>
        <p:spPr>
          <a:xfrm>
            <a:off x="4885639" y="3953164"/>
            <a:ext cx="2549633" cy="2415778"/>
          </a:xfrm>
          <a:prstGeom prst="rect">
            <a:avLst/>
          </a:prstGeom>
        </p:spPr>
      </p:pic>
    </p:spTree>
  </p:cSld>
  <p:clrMapOvr>
    <a:masterClrMapping/>
  </p:clrMapOvr>
</p:sld>
</file>

<file path=ppt/theme/theme1.xml><?xml version="1.0" encoding="utf-8"?>
<a:theme xmlns:a="http://schemas.openxmlformats.org/drawingml/2006/main" name="MountSinai">
  <a:themeElements>
    <a:clrScheme name="Mt Sinai">
      <a:dk1>
        <a:srgbClr val="000000"/>
      </a:dk1>
      <a:lt1>
        <a:srgbClr val="FFFFFF"/>
      </a:lt1>
      <a:dk2>
        <a:srgbClr val="221F72"/>
      </a:dk2>
      <a:lt2>
        <a:srgbClr val="FFFFFF"/>
      </a:lt2>
      <a:accent1>
        <a:srgbClr val="00AEEF"/>
      </a:accent1>
      <a:accent2>
        <a:srgbClr val="D80B8C"/>
      </a:accent2>
      <a:accent3>
        <a:srgbClr val="221F72"/>
      </a:accent3>
      <a:accent4>
        <a:srgbClr val="B2B3B2"/>
      </a:accent4>
      <a:accent5>
        <a:srgbClr val="DDDEDD"/>
      </a:accent5>
      <a:accent6>
        <a:srgbClr val="00B9F2"/>
      </a:accent6>
      <a:hlink>
        <a:srgbClr val="767776"/>
      </a:hlink>
      <a:folHlink>
        <a:srgbClr val="777877"/>
      </a:folHlink>
    </a:clrScheme>
    <a:fontScheme name="Office Classic">
      <a:maj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Times New Roman"/>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MountSinai.thmx</Template>
  <TotalTime>20692</TotalTime>
  <Words>3683</Words>
  <Application>Microsoft Office PowerPoint</Application>
  <PresentationFormat>On-screen Show (4:3)</PresentationFormat>
  <Paragraphs>422</Paragraphs>
  <Slides>55</Slides>
  <Notes>0</Notes>
  <HiddenSlides>0</HiddenSlides>
  <MMClips>0</MMClips>
  <ScaleCrop>false</ScaleCrop>
  <HeadingPairs>
    <vt:vector size="4" baseType="variant">
      <vt:variant>
        <vt:lpstr>Theme</vt:lpstr>
      </vt:variant>
      <vt:variant>
        <vt:i4>1</vt:i4>
      </vt:variant>
      <vt:variant>
        <vt:lpstr>Slide Titles</vt:lpstr>
      </vt:variant>
      <vt:variant>
        <vt:i4>55</vt:i4>
      </vt:variant>
    </vt:vector>
  </HeadingPairs>
  <TitlesOfParts>
    <vt:vector size="56" baseType="lpstr">
      <vt:lpstr>MountSinai</vt:lpstr>
      <vt:lpstr>Laser Safety for Researchers</vt:lpstr>
      <vt:lpstr>Table of Contents</vt:lpstr>
      <vt:lpstr>Fundamentals of Laser Operation</vt:lpstr>
      <vt:lpstr>Overview</vt:lpstr>
      <vt:lpstr>Laser Production</vt:lpstr>
      <vt:lpstr>Laser Components</vt:lpstr>
      <vt:lpstr>Laser Beam</vt:lpstr>
      <vt:lpstr>Wave Types</vt:lpstr>
      <vt:lpstr>Laser Beam Properties:</vt:lpstr>
      <vt:lpstr>Laser Wavelengths</vt:lpstr>
      <vt:lpstr>Reflection</vt:lpstr>
      <vt:lpstr>Laser Classification</vt:lpstr>
      <vt:lpstr>Class 1 Lasers</vt:lpstr>
      <vt:lpstr>Class 2 Lasers</vt:lpstr>
      <vt:lpstr>Aversion Response</vt:lpstr>
      <vt:lpstr>Class 3 Lasers</vt:lpstr>
      <vt:lpstr>Class 4 Lasers</vt:lpstr>
      <vt:lpstr>Control Measures</vt:lpstr>
      <vt:lpstr>General</vt:lpstr>
      <vt:lpstr>Manufacturer Control Measures</vt:lpstr>
      <vt:lpstr>User Control Measures</vt:lpstr>
      <vt:lpstr>Engineering Controls</vt:lpstr>
      <vt:lpstr>Engineering Controls</vt:lpstr>
      <vt:lpstr>Engineering Controls – Protective Housing</vt:lpstr>
      <vt:lpstr>Engineering Controls – Beam Path</vt:lpstr>
      <vt:lpstr>Administrative Controls</vt:lpstr>
      <vt:lpstr>Administrative Controls</vt:lpstr>
      <vt:lpstr>Personal Protective Equipment</vt:lpstr>
      <vt:lpstr>Personal Protective Equipment</vt:lpstr>
      <vt:lpstr>Personal Protective Equipment</vt:lpstr>
      <vt:lpstr>Alignment Procedure</vt:lpstr>
      <vt:lpstr>Laser Signs</vt:lpstr>
      <vt:lpstr>Laser Signs</vt:lpstr>
      <vt:lpstr>Medical Examinations</vt:lpstr>
      <vt:lpstr>Non-Beam Hazard</vt:lpstr>
      <vt:lpstr>What Are Non-Beam Hazards</vt:lpstr>
      <vt:lpstr>Electrical Hazards</vt:lpstr>
      <vt:lpstr>Electrical Hazards</vt:lpstr>
      <vt:lpstr>Other Hazards</vt:lpstr>
      <vt:lpstr>Mechanical and Noise Hazards</vt:lpstr>
      <vt:lpstr>Chemical Hazards</vt:lpstr>
      <vt:lpstr>Chemical Hazards</vt:lpstr>
      <vt:lpstr>Chemical Hazards</vt:lpstr>
      <vt:lpstr>Bioeffects of Laser Radiation</vt:lpstr>
      <vt:lpstr>Bioeffects of the Eye</vt:lpstr>
      <vt:lpstr>Bioeffects of the Skin</vt:lpstr>
      <vt:lpstr>Injuries and Accidents Associated with Laser Operation</vt:lpstr>
      <vt:lpstr>Accidents Associated with Lasers</vt:lpstr>
      <vt:lpstr>Accidents Associated with Lasers</vt:lpstr>
      <vt:lpstr>Injury Case I</vt:lpstr>
      <vt:lpstr>Injury Case II</vt:lpstr>
      <vt:lpstr>Injury Case III</vt:lpstr>
      <vt:lpstr>Summary</vt:lpstr>
      <vt:lpstr>Things to Remember</vt:lpstr>
      <vt:lpstr>Now for the Quiz…</vt:lpstr>
    </vt:vector>
  </TitlesOfParts>
  <Company>Infinia Group LLC</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 Times New Roman Bold 45/48 points</dc:title>
  <dc:creator>Ilgin Sezer</dc:creator>
  <cp:lastModifiedBy>Johnathan Boev</cp:lastModifiedBy>
  <cp:revision>749</cp:revision>
  <dcterms:created xsi:type="dcterms:W3CDTF">2012-12-06T21:23:44Z</dcterms:created>
  <dcterms:modified xsi:type="dcterms:W3CDTF">2015-05-06T18:11:35Z</dcterms:modified>
</cp:coreProperties>
</file>